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2" r:id="rId1"/>
  </p:sldMasterIdLst>
  <p:notesMasterIdLst>
    <p:notesMasterId r:id="rId105"/>
  </p:notesMasterIdLst>
  <p:handoutMasterIdLst>
    <p:handoutMasterId r:id="rId106"/>
  </p:handoutMasterIdLst>
  <p:sldIdLst>
    <p:sldId id="333" r:id="rId2"/>
    <p:sldId id="334" r:id="rId3"/>
    <p:sldId id="547" r:id="rId4"/>
    <p:sldId id="548" r:id="rId5"/>
    <p:sldId id="549" r:id="rId6"/>
    <p:sldId id="550" r:id="rId7"/>
    <p:sldId id="554" r:id="rId8"/>
    <p:sldId id="562" r:id="rId9"/>
    <p:sldId id="462" r:id="rId10"/>
    <p:sldId id="464" r:id="rId11"/>
    <p:sldId id="467" r:id="rId12"/>
    <p:sldId id="469" r:id="rId13"/>
    <p:sldId id="484" r:id="rId14"/>
    <p:sldId id="471" r:id="rId15"/>
    <p:sldId id="472" r:id="rId16"/>
    <p:sldId id="474" r:id="rId17"/>
    <p:sldId id="475" r:id="rId18"/>
    <p:sldId id="476" r:id="rId19"/>
    <p:sldId id="477" r:id="rId20"/>
    <p:sldId id="478" r:id="rId21"/>
    <p:sldId id="483" r:id="rId22"/>
    <p:sldId id="626" r:id="rId23"/>
    <p:sldId id="563" r:id="rId24"/>
    <p:sldId id="486" r:id="rId25"/>
    <p:sldId id="487" r:id="rId26"/>
    <p:sldId id="488" r:id="rId27"/>
    <p:sldId id="564" r:id="rId28"/>
    <p:sldId id="490" r:id="rId29"/>
    <p:sldId id="491" r:id="rId30"/>
    <p:sldId id="537" r:id="rId31"/>
    <p:sldId id="492" r:id="rId32"/>
    <p:sldId id="496" r:id="rId33"/>
    <p:sldId id="498" r:id="rId34"/>
    <p:sldId id="506" r:id="rId35"/>
    <p:sldId id="507" r:id="rId36"/>
    <p:sldId id="509" r:id="rId37"/>
    <p:sldId id="513" r:id="rId38"/>
    <p:sldId id="515" r:id="rId39"/>
    <p:sldId id="516" r:id="rId40"/>
    <p:sldId id="519" r:id="rId41"/>
    <p:sldId id="520" r:id="rId42"/>
    <p:sldId id="527" r:id="rId43"/>
    <p:sldId id="538" r:id="rId44"/>
    <p:sldId id="539" r:id="rId45"/>
    <p:sldId id="540" r:id="rId46"/>
    <p:sldId id="541" r:id="rId47"/>
    <p:sldId id="542" r:id="rId48"/>
    <p:sldId id="565" r:id="rId49"/>
    <p:sldId id="568" r:id="rId50"/>
    <p:sldId id="569" r:id="rId51"/>
    <p:sldId id="570" r:id="rId52"/>
    <p:sldId id="571" r:id="rId53"/>
    <p:sldId id="572" r:id="rId54"/>
    <p:sldId id="573" r:id="rId55"/>
    <p:sldId id="574" r:id="rId56"/>
    <p:sldId id="577" r:id="rId57"/>
    <p:sldId id="578" r:id="rId58"/>
    <p:sldId id="579" r:id="rId59"/>
    <p:sldId id="580" r:id="rId60"/>
    <p:sldId id="581" r:id="rId61"/>
    <p:sldId id="582" r:id="rId62"/>
    <p:sldId id="583" r:id="rId63"/>
    <p:sldId id="584" r:id="rId64"/>
    <p:sldId id="588" r:id="rId65"/>
    <p:sldId id="589" r:id="rId66"/>
    <p:sldId id="590" r:id="rId67"/>
    <p:sldId id="591" r:id="rId68"/>
    <p:sldId id="592" r:id="rId69"/>
    <p:sldId id="593" r:id="rId70"/>
    <p:sldId id="594" r:id="rId71"/>
    <p:sldId id="595" r:id="rId72"/>
    <p:sldId id="596" r:id="rId73"/>
    <p:sldId id="598" r:id="rId74"/>
    <p:sldId id="599" r:id="rId75"/>
    <p:sldId id="597" r:id="rId76"/>
    <p:sldId id="602" r:id="rId77"/>
    <p:sldId id="603" r:id="rId78"/>
    <p:sldId id="601" r:id="rId79"/>
    <p:sldId id="600" r:id="rId80"/>
    <p:sldId id="604" r:id="rId81"/>
    <p:sldId id="605" r:id="rId82"/>
    <p:sldId id="407" r:id="rId83"/>
    <p:sldId id="411" r:id="rId84"/>
    <p:sldId id="624" r:id="rId85"/>
    <p:sldId id="606" r:id="rId86"/>
    <p:sldId id="625" r:id="rId87"/>
    <p:sldId id="607" r:id="rId88"/>
    <p:sldId id="608" r:id="rId89"/>
    <p:sldId id="621" r:id="rId90"/>
    <p:sldId id="622" r:id="rId91"/>
    <p:sldId id="609" r:id="rId92"/>
    <p:sldId id="627" r:id="rId93"/>
    <p:sldId id="612" r:id="rId94"/>
    <p:sldId id="613" r:id="rId95"/>
    <p:sldId id="575" r:id="rId96"/>
    <p:sldId id="576" r:id="rId97"/>
    <p:sldId id="614" r:id="rId98"/>
    <p:sldId id="616" r:id="rId99"/>
    <p:sldId id="617" r:id="rId100"/>
    <p:sldId id="618" r:id="rId101"/>
    <p:sldId id="619" r:id="rId102"/>
    <p:sldId id="620" r:id="rId103"/>
    <p:sldId id="567" r:id="rId10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7202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351AE-84DA-441C-B265-4696C6F56AEE}" v="628" dt="2018-10-20T23:52:48.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2" autoAdjust="0"/>
    <p:restoredTop sz="95110" autoAdjust="0"/>
  </p:normalViewPr>
  <p:slideViewPr>
    <p:cSldViewPr>
      <p:cViewPr varScale="1">
        <p:scale>
          <a:sx n="60" d="100"/>
          <a:sy n="60" d="100"/>
        </p:scale>
        <p:origin x="96" y="150"/>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860"/>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n.wikisource.org/wiki/Energy_Improvement_and_Extension_Act_of_2008#SEC._403._BROKER_REPORTING_OF_CUSTOMER.27S_BASIS_IN_SECURITIES_TRANSACTIONS."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en.wikisource.org/wiki/Energy_Improvement_and_Extension_Act_of_2008" TargetMode="External"/><Relationship Id="rId5" Type="http://schemas.openxmlformats.org/officeDocument/2006/relationships/hyperlink" Target="https://en.wikipedia.org/wiki/Public_Law_110-343" TargetMode="External"/><Relationship Id="rId4" Type="http://schemas.openxmlformats.org/officeDocument/2006/relationships/hyperlink" Target="https://en.wikipedia.org/wiki/Energy_Improvement_and_Extension_Act_of_2008"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Michael</a:t>
            </a:r>
            <a:r>
              <a:rPr lang="en-US" altLang="en-US" b="1" baseline="0" dirty="0"/>
              <a:t> Davenport</a:t>
            </a:r>
            <a:r>
              <a:rPr lang="en-US" altLang="en-US" b="1" dirty="0"/>
              <a:t>.  It covers the following tax topics: Income (rent,</a:t>
            </a:r>
            <a:r>
              <a:rPr lang="en-US" altLang="en-US" b="1" baseline="0" dirty="0"/>
              <a:t> pensions, and Social Security</a:t>
            </a:r>
            <a:r>
              <a:rPr lang="en-US" altLang="en-US" b="1" dirty="0"/>
              <a:t>), Other</a:t>
            </a:r>
            <a:r>
              <a:rPr lang="en-US" altLang="en-US" b="1" baseline="0" dirty="0"/>
              <a:t> Income (prize and jury duty pay), Itemized Deductions, Credits (Residential Energy Credit), and additional practice for interest and IRA Distribution.</a:t>
            </a:r>
          </a:p>
          <a:p>
            <a:pPr marL="0" indent="0">
              <a:buNone/>
            </a:pPr>
            <a:endParaRPr lang="en-US" altLang="en-US" b="1" baseline="0" dirty="0"/>
          </a:p>
          <a:p>
            <a:pPr marL="0" indent="0">
              <a:buNone/>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indent="0">
              <a:buNone/>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i="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a:t>
            </a:r>
            <a:r>
              <a:rPr lang="en-US" altLang="en-US" b="1" baseline="0" dirty="0"/>
              <a:t> 7</a:t>
            </a:r>
            <a:r>
              <a:rPr lang="en-US" altLang="en-US" b="1" dirty="0"/>
              <a:t> – Total Gross Paid</a:t>
            </a:r>
          </a:p>
          <a:p>
            <a:pPr eaLnBrk="1" hangingPunct="1"/>
            <a:r>
              <a:rPr lang="en-US" altLang="en-US" b="1" dirty="0"/>
              <a:t>Box</a:t>
            </a:r>
            <a:r>
              <a:rPr lang="en-US" altLang="en-US" b="1" baseline="0" dirty="0"/>
              <a:t> 9</a:t>
            </a:r>
            <a:r>
              <a:rPr lang="en-US" altLang="en-US" b="1" dirty="0"/>
              <a:t> – Federal Income Tax withheld</a:t>
            </a:r>
          </a:p>
          <a:p>
            <a:pPr eaLnBrk="1" hangingPunct="1"/>
            <a:r>
              <a:rPr lang="en-US" altLang="en-US" b="1" dirty="0"/>
              <a:t>Box</a:t>
            </a:r>
            <a:r>
              <a:rPr lang="en-US" altLang="en-US" b="1" baseline="0" dirty="0"/>
              <a:t> 3</a:t>
            </a:r>
            <a:r>
              <a:rPr lang="en-US" altLang="en-US" b="1" dirty="0"/>
              <a:t> – Employee Contribution. Use Bogart</a:t>
            </a:r>
            <a:r>
              <a:rPr lang="en-US" altLang="en-US" b="1" baseline="0" dirty="0"/>
              <a:t> calculator to determine taxable portion of Tier 2 benefits.</a:t>
            </a:r>
            <a:endParaRPr lang="en-US" altLang="en-US" b="1" dirty="0"/>
          </a:p>
          <a:p>
            <a:pPr eaLnBrk="1" hangingPunct="1"/>
            <a:r>
              <a:rPr lang="en-US" altLang="en-US" b="1" dirty="0"/>
              <a:t> – Medicare Premium that needs to be added to Schedule A</a:t>
            </a:r>
          </a:p>
          <a:p>
            <a:pPr eaLnBrk="1" hangingPunct="1"/>
            <a:r>
              <a:rPr lang="en-US" altLang="en-US" b="1" dirty="0"/>
              <a:t>Distribution code is generally 7</a:t>
            </a:r>
          </a:p>
          <a:p>
            <a:pPr eaLnBrk="1" hangingPunct="1"/>
            <a:endParaRPr lang="en-US" altLang="en-US" b="1"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2045C459-CBAC-47AB-8981-47DBADB561D1}" type="slidenum">
              <a:rPr lang="en-US" altLang="en-US"/>
              <a:pPr>
                <a:spcBef>
                  <a:spcPct val="0"/>
                </a:spcBef>
                <a:buClrTx/>
                <a:buFontTx/>
                <a:buNone/>
              </a:pPr>
              <a:t>11</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3891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 1 – Gross distribution</a:t>
            </a:r>
          </a:p>
          <a:p>
            <a:pPr eaLnBrk="1" hangingPunct="1"/>
            <a:r>
              <a:rPr lang="en-US" altLang="en-US" b="1" dirty="0"/>
              <a:t>Box 2 – Taxable amount</a:t>
            </a:r>
          </a:p>
          <a:p>
            <a:pPr eaLnBrk="1" hangingPunct="1"/>
            <a:r>
              <a:rPr lang="en-US" altLang="en-US" b="1" dirty="0"/>
              <a:t>Box 7 – Distribution code</a:t>
            </a:r>
          </a:p>
          <a:p>
            <a:pPr eaLnBrk="1" hangingPunct="1"/>
            <a:r>
              <a:rPr lang="en-US" altLang="en-US" b="1" dirty="0"/>
              <a:t>Boxes 4 and 10– Federal and State Income Tax withheld</a:t>
            </a:r>
          </a:p>
          <a:p>
            <a:pPr eaLnBrk="1" hangingPunct="1"/>
            <a:r>
              <a:rPr lang="en-US" altLang="en-US" b="1" dirty="0"/>
              <a:t>Box 9b – Total employee contribution to be used in Simplified General Rule</a:t>
            </a:r>
          </a:p>
          <a:p>
            <a:pPr eaLnBrk="1" hangingPunct="1"/>
            <a:r>
              <a:rPr lang="en-US" altLang="en-US" b="1" dirty="0"/>
              <a:t>Box 5 – Amount entered here is generally health insurance premium but may represent or include the difference between total distribution and the taxable distribution (basis recovery). ASK THE TAXPAYER!</a:t>
            </a:r>
          </a:p>
          <a:p>
            <a:pPr eaLnBrk="1" hangingPunct="1"/>
            <a:r>
              <a:rPr lang="en-US" altLang="en-US" b="1" dirty="0"/>
              <a:t>If distribution in box 9b is pre 7/2/1986 the three year rule applies and amount cannot be used.</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AB903D1-7A41-422C-BFC3-7A95BE16AD79}" type="slidenum">
              <a:rPr lang="en-US" altLang="en-US"/>
              <a:pPr>
                <a:spcBef>
                  <a:spcPct val="0"/>
                </a:spcBef>
                <a:buClrTx/>
                <a:buFontTx/>
                <a:buNone/>
              </a:pPr>
              <a:t>12</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85655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13</a:t>
            </a:fld>
            <a:endParaRPr lang="en-US" altLang="en-US" dirty="0"/>
          </a:p>
        </p:txBody>
      </p:sp>
    </p:spTree>
    <p:extLst>
      <p:ext uri="{BB962C8B-B14F-4D97-AF65-F5344CB8AC3E}">
        <p14:creationId xmlns:p14="http://schemas.microsoft.com/office/powerpoint/2010/main" val="16192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Ask the taxpayer what</a:t>
            </a:r>
            <a:r>
              <a:rPr lang="en-US" altLang="en-US" b="1" baseline="0" dirty="0"/>
              <a:t> that employer’s</a:t>
            </a:r>
            <a:r>
              <a:rPr lang="en-US" altLang="en-US" b="1" dirty="0"/>
              <a:t> minimum retirement age is for the plan.</a:t>
            </a:r>
          </a:p>
          <a:p>
            <a:endParaRPr lang="en-US" altLang="en-US" b="1"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931048D-5A73-4B8F-89C6-BC041E295A9C}" type="slidenum">
              <a:rPr lang="en-US" altLang="en-US"/>
              <a:pPr>
                <a:spcBef>
                  <a:spcPct val="0"/>
                </a:spcBef>
                <a:buClrTx/>
                <a:buFontTx/>
                <a:buNone/>
              </a:pPr>
              <a:t>14</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589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If taxpayer says that they have been using the General Rule (rare), send them to a paid preparer.</a:t>
            </a:r>
          </a:p>
          <a:p>
            <a:pPr eaLnBrk="1" hangingPunct="1">
              <a:spcBef>
                <a:spcPct val="0"/>
              </a:spcBef>
            </a:pPr>
            <a:r>
              <a:rPr lang="en-US" altLang="en-US" b="1" dirty="0"/>
              <a:t>Simplified General Rule is IN SCOPE while General Rule is OUT OF SCOPE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6F4E866-BBBF-4661-8815-2204599F2947}" type="slidenum">
              <a:rPr lang="en-US" altLang="en-US"/>
              <a:pPr>
                <a:spcBef>
                  <a:spcPct val="0"/>
                </a:spcBef>
                <a:buClrTx/>
                <a:buFontTx/>
                <a:buNone/>
              </a:pPr>
              <a:t>16</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8484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If taxpayer says that they have been using the General Rule, send them to a paid preparer.</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1B8640F-3CD4-4541-8E0D-63642414E786}" type="slidenum">
              <a:rPr lang="en-US" altLang="en-US"/>
              <a:pPr>
                <a:spcBef>
                  <a:spcPct val="0"/>
                </a:spcBef>
                <a:buClrTx/>
                <a:buFontTx/>
                <a:buNone/>
              </a:pPr>
              <a:t>17</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9010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defRPr/>
            </a:pPr>
            <a:r>
              <a:rPr lang="en-US" b="1" dirty="0"/>
              <a:t>If the starting date of the payments was prior to July 2, 1986, the taxpayer used either the General Rule (which is out of scope) or the “Three Year Rule”. If the latter, the entire amount of the taxpayer’s contribution would have been recovered by now and the entire amount of the payment received this year should be entered in box 2 on the Form 1099-R as taxable. (The “Three Year Rule” was repealed for annuities starting after July 1, 1986.)</a:t>
            </a:r>
          </a:p>
          <a:p>
            <a:pPr>
              <a:defRPr/>
            </a:pPr>
            <a:endParaRPr lang="en-US" b="1" dirty="0"/>
          </a:p>
          <a:p>
            <a:pPr>
              <a:defRPr/>
            </a:pPr>
            <a:r>
              <a:rPr lang="en-US" b="1" dirty="0"/>
              <a:t>If the starting date of the payments was after July 2, 1986, but before January 1, 1987, the annual exclusion continues even after all contributions have been exhausted – for the taxpayer and (if a joint annuity) the spouse, for the rest of their lives.</a:t>
            </a:r>
          </a:p>
          <a:p>
            <a:pPr>
              <a:defRPr/>
            </a:pPr>
            <a:endParaRPr lang="en-US" b="1" dirty="0"/>
          </a:p>
          <a:p>
            <a:pPr>
              <a:defRPr/>
            </a:pPr>
            <a:r>
              <a:rPr lang="en-US" b="1" dirty="0"/>
              <a:t>If the starting date of the payments was after 1986 and before November 19, 1996, the taxpayer had a choice of using the General Rule or the Simplified Method (with some restrictions) and then sticking with that choice. Alternately, the Simplified Method is referred to as the Simplified General Rule. Both are In Scope.</a:t>
            </a:r>
          </a:p>
          <a:p>
            <a:pPr>
              <a:spcBef>
                <a:spcPct val="0"/>
              </a:spcBef>
              <a:defRPr/>
            </a:pPr>
            <a:endParaRPr lang="en-US" altLang="en-US" b="1"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18</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0169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spcBef>
                <a:spcPct val="0"/>
              </a:spcBef>
              <a:defRPr/>
            </a:pPr>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19</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0044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pPr marL="170233" indent="-170233">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20</a:t>
            </a:fld>
            <a:endParaRPr lang="en-US"/>
          </a:p>
        </p:txBody>
      </p:sp>
    </p:spTree>
    <p:extLst>
      <p:ext uri="{BB962C8B-B14F-4D97-AF65-F5344CB8AC3E}">
        <p14:creationId xmlns:p14="http://schemas.microsoft.com/office/powerpoint/2010/main" val="175860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It would be very helpful to have a link to the Bogart Calculators on all classroom computers.</a:t>
            </a:r>
            <a:br>
              <a:rPr lang="en-US" b="1" dirty="0"/>
            </a:br>
            <a:endParaRPr lang="en-US" b="1" dirty="0"/>
          </a:p>
          <a:p>
            <a:r>
              <a:rPr lang="en-US" b="1" dirty="0"/>
              <a:t>The</a:t>
            </a:r>
            <a:r>
              <a:rPr lang="en-US" b="1" baseline="0" dirty="0"/>
              <a:t> Instructor may want to open the calculator and conduct a demonstration for the class.</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21</a:t>
            </a:fld>
            <a:endParaRPr lang="en-US" altLang="en-US" dirty="0"/>
          </a:p>
        </p:txBody>
      </p:sp>
    </p:spTree>
    <p:extLst>
      <p:ext uri="{BB962C8B-B14F-4D97-AF65-F5344CB8AC3E}">
        <p14:creationId xmlns:p14="http://schemas.microsoft.com/office/powerpoint/2010/main" val="95457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Survivor benefits attributable to a Public Safety Officer who was killed in the line of duty before 1/1/97 are excludible for Federal</a:t>
            </a:r>
          </a:p>
          <a:p>
            <a:r>
              <a:rPr lang="en-US" altLang="en-US" dirty="0"/>
              <a:t>Must have retired from</a:t>
            </a:r>
            <a:r>
              <a:rPr lang="en-US" altLang="en-US" baseline="0" dirty="0"/>
              <a:t> PSO position – no intervening jobs</a:t>
            </a:r>
          </a:p>
          <a:p>
            <a:r>
              <a:rPr lang="en-US" altLang="en-US" baseline="0" dirty="0"/>
              <a:t>Does not apply to survivor of PSO</a:t>
            </a:r>
            <a:endParaRPr lang="en-US" altLang="en-US" dirty="0"/>
          </a:p>
          <a:p>
            <a:endParaRPr lang="en-US"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7523" indent="-283663">
              <a:defRPr>
                <a:solidFill>
                  <a:schemeClr val="tx1"/>
                </a:solidFill>
                <a:latin typeface="Calibri" pitchFamily="34" charset="0"/>
                <a:cs typeface="Arial" charset="0"/>
              </a:defRPr>
            </a:lvl2pPr>
            <a:lvl3pPr marL="1134651" indent="-226930">
              <a:defRPr>
                <a:solidFill>
                  <a:schemeClr val="tx1"/>
                </a:solidFill>
                <a:latin typeface="Calibri" pitchFamily="34" charset="0"/>
                <a:cs typeface="Arial" charset="0"/>
              </a:defRPr>
            </a:lvl3pPr>
            <a:lvl4pPr marL="1588513" indent="-226930">
              <a:defRPr>
                <a:solidFill>
                  <a:schemeClr val="tx1"/>
                </a:solidFill>
                <a:latin typeface="Calibri" pitchFamily="34" charset="0"/>
                <a:cs typeface="Arial" charset="0"/>
              </a:defRPr>
            </a:lvl4pPr>
            <a:lvl5pPr marL="2042370" indent="-226930">
              <a:defRPr>
                <a:solidFill>
                  <a:schemeClr val="tx1"/>
                </a:solidFill>
                <a:latin typeface="Calibri" pitchFamily="34" charset="0"/>
                <a:cs typeface="Arial" charset="0"/>
              </a:defRPr>
            </a:lvl5pPr>
            <a:lvl6pPr marL="2496232" indent="-226930" eaLnBrk="0" fontAlgn="base" hangingPunct="0">
              <a:spcBef>
                <a:spcPct val="0"/>
              </a:spcBef>
              <a:spcAft>
                <a:spcPct val="0"/>
              </a:spcAft>
              <a:defRPr>
                <a:solidFill>
                  <a:schemeClr val="tx1"/>
                </a:solidFill>
                <a:latin typeface="Calibri" pitchFamily="34" charset="0"/>
                <a:cs typeface="Arial" charset="0"/>
              </a:defRPr>
            </a:lvl6pPr>
            <a:lvl7pPr marL="2950093" indent="-226930" eaLnBrk="0" fontAlgn="base" hangingPunct="0">
              <a:spcBef>
                <a:spcPct val="0"/>
              </a:spcBef>
              <a:spcAft>
                <a:spcPct val="0"/>
              </a:spcAft>
              <a:defRPr>
                <a:solidFill>
                  <a:schemeClr val="tx1"/>
                </a:solidFill>
                <a:latin typeface="Calibri" pitchFamily="34" charset="0"/>
                <a:cs typeface="Arial" charset="0"/>
              </a:defRPr>
            </a:lvl7pPr>
            <a:lvl8pPr marL="3403953" indent="-226930" eaLnBrk="0" fontAlgn="base" hangingPunct="0">
              <a:spcBef>
                <a:spcPct val="0"/>
              </a:spcBef>
              <a:spcAft>
                <a:spcPct val="0"/>
              </a:spcAft>
              <a:defRPr>
                <a:solidFill>
                  <a:schemeClr val="tx1"/>
                </a:solidFill>
                <a:latin typeface="Calibri" pitchFamily="34" charset="0"/>
                <a:cs typeface="Arial" charset="0"/>
              </a:defRPr>
            </a:lvl8pPr>
            <a:lvl9pPr marL="3857814" indent="-226930" eaLnBrk="0" fontAlgn="base" hangingPunct="0">
              <a:spcBef>
                <a:spcPct val="0"/>
              </a:spcBef>
              <a:spcAft>
                <a:spcPct val="0"/>
              </a:spcAft>
              <a:defRPr>
                <a:solidFill>
                  <a:schemeClr val="tx1"/>
                </a:solidFill>
                <a:latin typeface="Calibri" pitchFamily="34" charset="0"/>
                <a:cs typeface="Arial" charset="0"/>
              </a:defRPr>
            </a:lvl9pPr>
          </a:lstStyle>
          <a:p>
            <a:fld id="{61E21BE3-F554-4758-874C-489100B4C447}" type="slidenum">
              <a:rPr lang="en-US" altLang="en-US">
                <a:cs typeface="Calibri" panose="020F0502020204030204" pitchFamily="34" charset="0"/>
              </a:rPr>
              <a:pPr/>
              <a:t>22</a:t>
            </a:fld>
            <a:endParaRPr lang="en-US" altLang="en-US" dirty="0">
              <a:cs typeface="Calibri" panose="020F0502020204030204" pitchFamily="34" charset="0"/>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9829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23</a:t>
            </a:fld>
            <a:endParaRPr lang="en-US" altLang="en-US"/>
          </a:p>
        </p:txBody>
      </p:sp>
    </p:spTree>
    <p:extLst>
      <p:ext uri="{BB962C8B-B14F-4D97-AF65-F5344CB8AC3E}">
        <p14:creationId xmlns:p14="http://schemas.microsoft.com/office/powerpoint/2010/main" val="379132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5130" indent="-300829">
              <a:spcBef>
                <a:spcPct val="30000"/>
              </a:spcBef>
              <a:defRPr sz="1200">
                <a:solidFill>
                  <a:schemeClr val="tx1"/>
                </a:solidFill>
                <a:latin typeface="Calibri" pitchFamily="34" charset="0"/>
              </a:defRPr>
            </a:lvl2pPr>
            <a:lvl3pPr marL="1206621" indent="-241324">
              <a:spcBef>
                <a:spcPct val="30000"/>
              </a:spcBef>
              <a:defRPr sz="1200">
                <a:solidFill>
                  <a:schemeClr val="tx1"/>
                </a:solidFill>
                <a:latin typeface="Calibri" pitchFamily="34" charset="0"/>
              </a:defRPr>
            </a:lvl3pPr>
            <a:lvl4pPr marL="1690922" indent="-241324">
              <a:spcBef>
                <a:spcPct val="30000"/>
              </a:spcBef>
              <a:defRPr sz="1200">
                <a:solidFill>
                  <a:schemeClr val="tx1"/>
                </a:solidFill>
                <a:latin typeface="Calibri" pitchFamily="34" charset="0"/>
              </a:defRPr>
            </a:lvl4pPr>
            <a:lvl5pPr marL="2173571" indent="-241324">
              <a:spcBef>
                <a:spcPct val="30000"/>
              </a:spcBef>
              <a:defRPr sz="1200">
                <a:solidFill>
                  <a:schemeClr val="tx1"/>
                </a:solidFill>
                <a:latin typeface="Calibri" pitchFamily="34" charset="0"/>
              </a:defRPr>
            </a:lvl5pPr>
            <a:lvl6pPr marL="2649607" indent="-241324" eaLnBrk="0" fontAlgn="base" hangingPunct="0">
              <a:spcBef>
                <a:spcPct val="30000"/>
              </a:spcBef>
              <a:spcAft>
                <a:spcPct val="0"/>
              </a:spcAft>
              <a:defRPr sz="1200">
                <a:solidFill>
                  <a:schemeClr val="tx1"/>
                </a:solidFill>
                <a:latin typeface="Calibri" pitchFamily="34" charset="0"/>
              </a:defRPr>
            </a:lvl6pPr>
            <a:lvl7pPr marL="3125644" indent="-241324" eaLnBrk="0" fontAlgn="base" hangingPunct="0">
              <a:spcBef>
                <a:spcPct val="30000"/>
              </a:spcBef>
              <a:spcAft>
                <a:spcPct val="0"/>
              </a:spcAft>
              <a:defRPr sz="1200">
                <a:solidFill>
                  <a:schemeClr val="tx1"/>
                </a:solidFill>
                <a:latin typeface="Calibri" pitchFamily="34" charset="0"/>
              </a:defRPr>
            </a:lvl7pPr>
            <a:lvl8pPr marL="3601681" indent="-241324" eaLnBrk="0" fontAlgn="base" hangingPunct="0">
              <a:spcBef>
                <a:spcPct val="30000"/>
              </a:spcBef>
              <a:spcAft>
                <a:spcPct val="0"/>
              </a:spcAft>
              <a:defRPr sz="1200">
                <a:solidFill>
                  <a:schemeClr val="tx1"/>
                </a:solidFill>
                <a:latin typeface="Calibri" pitchFamily="34" charset="0"/>
              </a:defRPr>
            </a:lvl8pPr>
            <a:lvl9pPr marL="4077717" indent="-241324" eaLnBrk="0" fontAlgn="base" hangingPunct="0">
              <a:spcBef>
                <a:spcPct val="30000"/>
              </a:spcBef>
              <a:spcAft>
                <a:spcPct val="0"/>
              </a:spcAft>
              <a:defRPr sz="1200">
                <a:solidFill>
                  <a:schemeClr val="tx1"/>
                </a:solidFill>
                <a:latin typeface="Calibri" pitchFamily="34" charset="0"/>
              </a:defRPr>
            </a:lvl9pPr>
          </a:lstStyle>
          <a:p>
            <a:pPr>
              <a:spcBef>
                <a:spcPct val="0"/>
              </a:spcBef>
            </a:pPr>
            <a:fld id="{E068CE98-BC77-488B-9C92-6C896FF304D4}" type="slidenum">
              <a:rPr lang="en-US" altLang="en-US"/>
              <a:pPr>
                <a:spcBef>
                  <a:spcPct val="0"/>
                </a:spcBef>
              </a:pPr>
              <a:t>26</a:t>
            </a:fld>
            <a:endParaRPr lang="en-US" altLang="en-US"/>
          </a:p>
        </p:txBody>
      </p:sp>
      <p:sp>
        <p:nvSpPr>
          <p:cNvPr id="2867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Click 2 – Box  11 – Medicare Premium total.</a:t>
            </a:r>
          </a:p>
          <a:p>
            <a:pPr eaLnBrk="1" hangingPunct="1"/>
            <a:r>
              <a:rPr lang="en-US" altLang="en-US" dirty="0"/>
              <a:t>Click 3 – Box 10 – Federal Income Tax Withheld.</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Click 2 – Box  10 Federal Income Tax Withheld to be entered on Worksheet 1.</a:t>
            </a:r>
          </a:p>
          <a:p>
            <a:pPr eaLnBrk="1" hangingPunct="1"/>
            <a:r>
              <a:rPr lang="en-US" altLang="en-US" dirty="0"/>
              <a:t>Click 3 – Box 11 Medicare Premium Total to be entered on Worksheet 1.	</a:t>
            </a:r>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586443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27</a:t>
            </a:fld>
            <a:endParaRPr lang="en-US" altLang="en-US"/>
          </a:p>
        </p:txBody>
      </p:sp>
    </p:spTree>
    <p:extLst>
      <p:ext uri="{BB962C8B-B14F-4D97-AF65-F5344CB8AC3E}">
        <p14:creationId xmlns:p14="http://schemas.microsoft.com/office/powerpoint/2010/main" val="424250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cs typeface="Arial" charset="0"/>
            </a:endParaRPr>
          </a:p>
        </p:txBody>
      </p:sp>
      <p:sp>
        <p:nvSpPr>
          <p:cNvPr id="2" name="Date Placeholder 1"/>
          <p:cNvSpPr>
            <a:spLocks noGrp="1"/>
          </p:cNvSpPr>
          <p:nvPr>
            <p:ph type="dt"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Header Placeholder 3"/>
          <p:cNvSpPr>
            <a:spLocks noGrp="1"/>
          </p:cNvSpPr>
          <p:nvPr>
            <p:ph type="hdr" sz="quarter" idx="12"/>
          </p:nvPr>
        </p:nvSpPr>
        <p:spPr/>
        <p:txBody>
          <a:bodyPr/>
          <a:lstStyle/>
          <a:p>
            <a:endParaRPr lang="en-US" altLang="en-US" dirty="0"/>
          </a:p>
        </p:txBody>
      </p:sp>
    </p:spTree>
    <p:extLst>
      <p:ext uri="{BB962C8B-B14F-4D97-AF65-F5344CB8AC3E}">
        <p14:creationId xmlns:p14="http://schemas.microsoft.com/office/powerpoint/2010/main" val="135635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717550" y="1162050"/>
            <a:ext cx="5575300" cy="3136900"/>
          </a:xfrm>
          <a:ln/>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 participants to Pub 4012 – Page F-1 for standard deduction amounts</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30</a:t>
            </a:fld>
            <a:endParaRPr lang="en-US"/>
          </a:p>
        </p:txBody>
      </p:sp>
    </p:spTree>
    <p:extLst>
      <p:ext uri="{BB962C8B-B14F-4D97-AF65-F5344CB8AC3E}">
        <p14:creationId xmlns:p14="http://schemas.microsoft.com/office/powerpoint/2010/main" val="2135757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Slide Image Placeholder 13"/>
          <p:cNvSpPr>
            <a:spLocks noGrp="1" noRot="1" noChangeAspect="1" noTextEdit="1"/>
          </p:cNvSpPr>
          <p:nvPr>
            <p:ph type="sldImg"/>
          </p:nvPr>
        </p:nvSpPr>
        <p:spPr>
          <a:xfrm>
            <a:off x="717550" y="1162050"/>
            <a:ext cx="5575300" cy="3136900"/>
          </a:xfrm>
          <a:ln/>
        </p:spPr>
      </p:sp>
      <p:sp>
        <p:nvSpPr>
          <p:cNvPr id="15364" name="Notes Placeholder 1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Schedule A Itemized deductions are divided into the listed categories</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Casualty and theft losses are out of scope for Tax-Aide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Preparer should organize taxpayer's Deduction documents in this order before beginning </a:t>
            </a:r>
            <a:r>
              <a:rPr lang="en-US" altLang="en-US" b="1" dirty="0" err="1">
                <a:latin typeface="Calibri" pitchFamily="34" charset="0"/>
                <a:ea typeface="SimSun" pitchFamily="2" charset="-122"/>
              </a:rPr>
              <a:t>Sch</a:t>
            </a:r>
            <a:r>
              <a:rPr lang="en-US" altLang="en-US" b="1" dirty="0">
                <a:latin typeface="Calibri" pitchFamily="34" charset="0"/>
                <a:ea typeface="SimSun" pitchFamily="2" charset="-122"/>
              </a:rPr>
              <a:t> A.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ASK taxpayer if there are any other expenses for each category as you organize the paperwork.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Keep the taxpayer involved in what you are doing or you may miss something!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You do not have to total the taxpayer expenses. In the interview, if you find this is the case, ask one of them (if a couple) to sit at a table and create a total for each section.</a:t>
            </a:r>
          </a:p>
          <a:p>
            <a:pPr>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31</a:t>
            </a:fld>
            <a:endParaRPr lang="en-US"/>
          </a:p>
        </p:txBody>
      </p:sp>
    </p:spTree>
    <p:extLst>
      <p:ext uri="{BB962C8B-B14F-4D97-AF65-F5344CB8AC3E}">
        <p14:creationId xmlns:p14="http://schemas.microsoft.com/office/powerpoint/2010/main" val="2548137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717550" y="1162050"/>
            <a:ext cx="5575300" cy="3136900"/>
          </a:xfrm>
          <a:ln/>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Also includes equipment or improvements to your home needed for medical care (e.g. Wheelchair ramp). See Pub 502.</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32</a:t>
            </a:fld>
            <a:endParaRPr lang="en-US"/>
          </a:p>
        </p:txBody>
      </p:sp>
    </p:spTree>
    <p:extLst>
      <p:ext uri="{BB962C8B-B14F-4D97-AF65-F5344CB8AC3E}">
        <p14:creationId xmlns:p14="http://schemas.microsoft.com/office/powerpoint/2010/main" val="166712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C14FB240-23D8-4A5C-BF8E-9E4829B028BC}" type="slidenum">
              <a:rPr lang="en-US" altLang="en-US" sz="1200">
                <a:latin typeface="Calibri" pitchFamily="34" charset="0"/>
                <a:cs typeface="Calibri" panose="020F0502020204030204" pitchFamily="34" charset="0"/>
              </a:rPr>
              <a:pPr algn="r" eaLnBrk="1" hangingPunct="1">
                <a:spcBef>
                  <a:spcPct val="0"/>
                </a:spcBef>
                <a:buClrTx/>
                <a:buFontTx/>
                <a:buNone/>
              </a:pPr>
              <a:t>33</a:t>
            </a:fld>
            <a:endParaRPr lang="en-US" altLang="en-US" sz="1200" dirty="0">
              <a:latin typeface="Calibri" pitchFamily="34" charset="0"/>
              <a:cs typeface="Calibri" panose="020F0502020204030204" pitchFamily="34" charset="0"/>
            </a:endParaRPr>
          </a:p>
        </p:txBody>
      </p:sp>
      <p:sp>
        <p:nvSpPr>
          <p:cNvPr id="31747"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 taxpayer cannot deduct property tax that they for pay someone else (</a:t>
            </a:r>
            <a:r>
              <a:rPr lang="en-US" altLang="en-US" b="1" dirty="0" err="1">
                <a:latin typeface="Calibri" pitchFamily="34" charset="0"/>
                <a:ea typeface="SimSun" pitchFamily="2" charset="-122"/>
              </a:rPr>
              <a:t>e,g</a:t>
            </a:r>
            <a:r>
              <a:rPr lang="en-US" altLang="en-US" b="1" dirty="0">
                <a:latin typeface="Calibri" pitchFamily="34" charset="0"/>
                <a:ea typeface="SimSun" pitchFamily="2" charset="-122"/>
              </a:rPr>
              <a:t>. a parent)</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33</a:t>
            </a:fld>
            <a:endParaRPr lang="en-US"/>
          </a:p>
        </p:txBody>
      </p:sp>
    </p:spTree>
    <p:extLst>
      <p:ext uri="{BB962C8B-B14F-4D97-AF65-F5344CB8AC3E}">
        <p14:creationId xmlns:p14="http://schemas.microsoft.com/office/powerpoint/2010/main" val="106957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717550" y="1162050"/>
            <a:ext cx="5575300" cy="3136900"/>
          </a:xfrm>
          <a:ln/>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34</a:t>
            </a:fld>
            <a:endParaRPr lang="en-US"/>
          </a:p>
        </p:txBody>
      </p:sp>
    </p:spTree>
    <p:extLst>
      <p:ext uri="{BB962C8B-B14F-4D97-AF65-F5344CB8AC3E}">
        <p14:creationId xmlns:p14="http://schemas.microsoft.com/office/powerpoint/2010/main" val="41061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Usually, an identity thief uses a legitimate taxpayer’s identity to fraudulently file a tax return and to claim a refund. Generally, the identity thief will use a stolen SSN to file a forged tax return and attempt to get a fraudulent refund early in the filing season.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57020" indent="-291161">
              <a:spcBef>
                <a:spcPct val="30000"/>
              </a:spcBef>
              <a:defRPr sz="1300">
                <a:solidFill>
                  <a:schemeClr val="tx1"/>
                </a:solidFill>
                <a:latin typeface="Calibri" panose="020F0502020204030204" pitchFamily="34" charset="0"/>
              </a:defRPr>
            </a:lvl2pPr>
            <a:lvl3pPr marL="1164647" indent="-232929">
              <a:spcBef>
                <a:spcPct val="30000"/>
              </a:spcBef>
              <a:defRPr sz="13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5B55006-4EAB-4465-90EF-D6B368DD7BC0}" type="slidenum">
              <a:rPr lang="en-US" altLang="en-US"/>
              <a:pPr>
                <a:spcBef>
                  <a:spcPct val="0"/>
                </a:spcBef>
              </a:pPr>
              <a:t>3</a:t>
            </a:fld>
            <a:endParaRPr lang="en-US" altLang="en-US"/>
          </a:p>
        </p:txBody>
      </p:sp>
      <p:sp>
        <p:nvSpPr>
          <p:cNvPr id="2" name="Date Placeholder 1"/>
          <p:cNvSpPr>
            <a:spLocks noGrp="1"/>
          </p:cNvSpPr>
          <p:nvPr>
            <p:ph type="dt" idx="10"/>
          </p:nvPr>
        </p:nvSpPr>
        <p:spPr/>
        <p:txBody>
          <a:bodyPr/>
          <a:lstStyle/>
          <a:p>
            <a:pPr>
              <a:defRPr/>
            </a:pPr>
            <a:endParaRPr lang="en-US" dirty="0"/>
          </a:p>
        </p:txBody>
      </p:sp>
      <p:sp>
        <p:nvSpPr>
          <p:cNvPr id="3" name="Header Placeholder 2"/>
          <p:cNvSpPr>
            <a:spLocks noGrp="1"/>
          </p:cNvSpPr>
          <p:nvPr>
            <p:ph type="hdr" sz="quarter" idx="11"/>
          </p:nvPr>
        </p:nvSpPr>
        <p:spPr/>
        <p:txBody>
          <a:bodyPr/>
          <a:lstStyle/>
          <a:p>
            <a:pPr>
              <a:defRPr/>
            </a:pPr>
            <a:r>
              <a:rPr lang="en-US"/>
              <a:t>Identity Theft</a:t>
            </a:r>
          </a:p>
        </p:txBody>
      </p:sp>
    </p:spTree>
    <p:extLst>
      <p:ext uri="{BB962C8B-B14F-4D97-AF65-F5344CB8AC3E}">
        <p14:creationId xmlns:p14="http://schemas.microsoft.com/office/powerpoint/2010/main" val="1286103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a:t>Itemized Deductions</a:t>
            </a:r>
          </a:p>
        </p:txBody>
      </p:sp>
      <p:sp>
        <p:nvSpPr>
          <p:cNvPr id="7" name="Slide Number Placeholder 6"/>
          <p:cNvSpPr>
            <a:spLocks noGrp="1"/>
          </p:cNvSpPr>
          <p:nvPr>
            <p:ph type="sldNum" sz="quarter" idx="11"/>
          </p:nvPr>
        </p:nvSpPr>
        <p:spPr/>
        <p:txBody>
          <a:bodyPr/>
          <a:lstStyle/>
          <a:p>
            <a:fld id="{B7960A80-9E5E-47E9-84AE-DF79A405FAB7}" type="slidenum">
              <a:rPr lang="en-US" smtClean="0"/>
              <a:t>35</a:t>
            </a:fld>
            <a:endParaRPr lang="en-US"/>
          </a:p>
        </p:txBody>
      </p:sp>
    </p:spTree>
    <p:extLst>
      <p:ext uri="{BB962C8B-B14F-4D97-AF65-F5344CB8AC3E}">
        <p14:creationId xmlns:p14="http://schemas.microsoft.com/office/powerpoint/2010/main" val="144485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17550" y="1162050"/>
            <a:ext cx="5575300" cy="3136900"/>
          </a:xfrm>
          <a:ln/>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Points must be interest equivalents</a:t>
            </a:r>
          </a:p>
          <a:p>
            <a:pPr lvl="1"/>
            <a:r>
              <a:rPr lang="en-US" altLang="en-US" b="1" dirty="0"/>
              <a:t>If to pay for appraisal or other fees, not interest and not deductible</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36</a:t>
            </a:fld>
            <a:endParaRPr lang="en-US"/>
          </a:p>
        </p:txBody>
      </p:sp>
    </p:spTree>
    <p:extLst>
      <p:ext uri="{BB962C8B-B14F-4D97-AF65-F5344CB8AC3E}">
        <p14:creationId xmlns:p14="http://schemas.microsoft.com/office/powerpoint/2010/main" val="287164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17550" y="1162050"/>
            <a:ext cx="5575300" cy="3136900"/>
          </a:xfrm>
          <a:ln/>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 an item relates to a business, it may be deductible as a business expense, e.g. on </a:t>
            </a:r>
            <a:r>
              <a:rPr lang="en-US" altLang="en-US" b="1" dirty="0" err="1"/>
              <a:t>Sch</a:t>
            </a:r>
            <a:r>
              <a:rPr lang="en-US" altLang="en-US" b="1" dirty="0"/>
              <a:t> C</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37</a:t>
            </a:fld>
            <a:endParaRPr lang="en-US"/>
          </a:p>
        </p:txBody>
      </p:sp>
    </p:spTree>
    <p:extLst>
      <p:ext uri="{BB962C8B-B14F-4D97-AF65-F5344CB8AC3E}">
        <p14:creationId xmlns:p14="http://schemas.microsoft.com/office/powerpoint/2010/main" val="2001296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B8EB05BA-03C8-4515-9878-D1F6ADAD8E97}" type="slidenum">
              <a:rPr lang="en-US" altLang="en-US" sz="1200">
                <a:latin typeface="Calibri" pitchFamily="34" charset="0"/>
                <a:cs typeface="Calibri" panose="020F0502020204030204" pitchFamily="34" charset="0"/>
              </a:rPr>
              <a:pPr algn="r" eaLnBrk="1" hangingPunct="1">
                <a:spcBef>
                  <a:spcPct val="0"/>
                </a:spcBef>
                <a:buClrTx/>
                <a:buFontTx/>
                <a:buNone/>
              </a:pPr>
              <a:t>38</a:t>
            </a:fld>
            <a:endParaRPr lang="en-US" altLang="en-US" sz="1200" dirty="0">
              <a:latin typeface="Calibri" pitchFamily="34" charset="0"/>
              <a:cs typeface="Calibri" panose="020F0502020204030204" pitchFamily="34" charset="0"/>
            </a:endParaRPr>
          </a:p>
        </p:txBody>
      </p:sp>
      <p:sp>
        <p:nvSpPr>
          <p:cNvPr id="64515"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a:latin typeface="Calibri" pitchFamily="34" charset="0"/>
                <a:ea typeface="SimSun" pitchFamily="2" charset="-122"/>
              </a:rPr>
              <a:t>Donations to individuals (e.g. homeless) are not deductible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a:latin typeface="Calibri" pitchFamily="34" charset="0"/>
                <a:ea typeface="SimSun" pitchFamily="2" charset="-122"/>
              </a:rPr>
              <a:t>Caution – Some foreign charities may not be qualified by the IRS</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38</a:t>
            </a:fld>
            <a:endParaRPr lang="en-US"/>
          </a:p>
        </p:txBody>
      </p:sp>
    </p:spTree>
    <p:extLst>
      <p:ext uri="{BB962C8B-B14F-4D97-AF65-F5344CB8AC3E}">
        <p14:creationId xmlns:p14="http://schemas.microsoft.com/office/powerpoint/2010/main" val="1624391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0D91C858-C3B4-4388-B3AE-7608CEB56410}" type="slidenum">
              <a:rPr lang="en-US" altLang="en-US" sz="1200">
                <a:latin typeface="Calibri" pitchFamily="34" charset="0"/>
                <a:cs typeface="Calibri" panose="020F0502020204030204" pitchFamily="34" charset="0"/>
              </a:rPr>
              <a:pPr algn="r" eaLnBrk="1" hangingPunct="1">
                <a:spcBef>
                  <a:spcPct val="0"/>
                </a:spcBef>
                <a:buClrTx/>
                <a:buFontTx/>
                <a:buNone/>
              </a:pPr>
              <a:t>39</a:t>
            </a:fld>
            <a:endParaRPr lang="en-US" altLang="en-US" sz="1200" dirty="0">
              <a:latin typeface="Calibri" pitchFamily="34" charset="0"/>
              <a:cs typeface="Calibri" panose="020F0502020204030204" pitchFamily="34" charset="0"/>
            </a:endParaRPr>
          </a:p>
        </p:txBody>
      </p:sp>
      <p:sp>
        <p:nvSpPr>
          <p:cNvPr id="66563"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1450" marR="0" lvl="0" indent="-171450" algn="l" defTabSz="914400" rtl="0" eaLnBrk="0" fontAlgn="base" latinLnBrk="0" hangingPunct="0">
              <a:lnSpc>
                <a:spcPct val="100000"/>
              </a:lnSpc>
              <a:spcBef>
                <a:spcPts val="489"/>
              </a:spcBef>
              <a:spcAft>
                <a:spcPct val="0"/>
              </a:spcAft>
              <a:buClr>
                <a:srgbClr val="C00000"/>
              </a:buClr>
              <a:buSzTx/>
              <a:buFont typeface="Calibri" panose="020F0502020204030204" pitchFamily="34" charset="0"/>
              <a:buChar char="●"/>
              <a:tabLst>
                <a:tab pos="0" algn="l"/>
                <a:tab pos="983309" algn="l"/>
                <a:tab pos="1968296" algn="l"/>
                <a:tab pos="2953282" algn="l"/>
                <a:tab pos="3938270" algn="l"/>
                <a:tab pos="4923256" algn="l"/>
                <a:tab pos="5908244" algn="l"/>
                <a:tab pos="6893229" algn="l"/>
                <a:tab pos="7878217" algn="l"/>
                <a:tab pos="8863203" algn="l"/>
                <a:tab pos="9848191" algn="l"/>
                <a:tab pos="10833176" algn="l"/>
              </a:tabLst>
              <a:defRPr/>
            </a:pPr>
            <a:r>
              <a:rPr lang="en-US" altLang="en-US" b="1" dirty="0">
                <a:latin typeface="Calibri" pitchFamily="34" charset="0"/>
                <a:ea typeface="SimSun" pitchFamily="2" charset="-122"/>
              </a:rPr>
              <a:t>Taxpayer should have a receipt/evidence for all donations.</a:t>
            </a:r>
            <a:r>
              <a:rPr lang="en-US" altLang="en-US" b="1" baseline="0" dirty="0">
                <a:latin typeface="Calibri" pitchFamily="34" charset="0"/>
                <a:ea typeface="SimSun" pitchFamily="2" charset="-122"/>
              </a:rPr>
              <a:t> </a:t>
            </a:r>
            <a:r>
              <a:rPr lang="en-US" altLang="en-US" b="1" dirty="0">
                <a:latin typeface="Calibri" pitchFamily="34" charset="0"/>
                <a:ea typeface="SimSun" pitchFamily="2" charset="-122"/>
              </a:rPr>
              <a:t>Can rely on taxpayer’s representations if in line with due diligence, e.g. good faith reliance</a:t>
            </a:r>
            <a:r>
              <a:rPr lang="en-US" altLang="en-US" b="1" baseline="0" dirty="0">
                <a:latin typeface="Calibri" pitchFamily="34" charset="0"/>
                <a:ea typeface="SimSun" pitchFamily="2" charset="-122"/>
              </a:rPr>
              <a:t>.  Taxpayers should be advised that they would need to produce documentation if requested by the IRS.</a:t>
            </a:r>
            <a:endParaRPr lang="en-US" altLang="en-US" b="1"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“Cash” contributions not allowable without a receipt (i.e. putting $20 each week in the collection plate unless church provides a year end summary – “envelope system”)</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39</a:t>
            </a:fld>
            <a:endParaRPr lang="en-US"/>
          </a:p>
        </p:txBody>
      </p:sp>
    </p:spTree>
    <p:extLst>
      <p:ext uri="{BB962C8B-B14F-4D97-AF65-F5344CB8AC3E}">
        <p14:creationId xmlns:p14="http://schemas.microsoft.com/office/powerpoint/2010/main" val="3701469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717550" y="1162050"/>
            <a:ext cx="5575300" cy="3136900"/>
          </a:xfrm>
          <a:ln/>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Capital gain property</a:t>
            </a:r>
          </a:p>
          <a:p>
            <a:pPr lvl="1"/>
            <a:r>
              <a:rPr lang="en-US" altLang="en-US" b="1" dirty="0"/>
              <a:t>If the gain on sale would be a capital gain</a:t>
            </a:r>
          </a:p>
          <a:p>
            <a:pPr lvl="1"/>
            <a:r>
              <a:rPr lang="en-US" altLang="en-US" b="1" dirty="0"/>
              <a:t>A.k.a. appreciated property (such as a painting or sculpture)</a:t>
            </a:r>
          </a:p>
          <a:p>
            <a:r>
              <a:rPr lang="en-US" altLang="en-US" b="1" dirty="0"/>
              <a:t>Business property</a:t>
            </a:r>
          </a:p>
          <a:p>
            <a:pPr lvl="1"/>
            <a:r>
              <a:rPr lang="en-US" altLang="en-US" b="1" dirty="0"/>
              <a:t>If ever depreciated, donation is out of scope</a:t>
            </a:r>
          </a:p>
          <a:p>
            <a:r>
              <a:rPr lang="en-US" altLang="en-US" b="1" dirty="0"/>
              <a:t>Motor vehicles includes any motor vehicle manufactured primarily for use on public streets, roads, and highways; a boat; or an airplane. </a:t>
            </a:r>
          </a:p>
          <a:p>
            <a:r>
              <a:rPr lang="en-US" b="1" dirty="0"/>
              <a:t>NOTE: vehicle donation of $500 or less is not out of scope since no Form 1098-C required (unless of course it is submitted by recipient).</a:t>
            </a:r>
          </a:p>
          <a:p>
            <a:endParaRPr lang="en-US" altLang="en-US" b="1"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40</a:t>
            </a:fld>
            <a:endParaRPr lang="en-US"/>
          </a:p>
        </p:txBody>
      </p:sp>
    </p:spTree>
    <p:extLst>
      <p:ext uri="{BB962C8B-B14F-4D97-AF65-F5344CB8AC3E}">
        <p14:creationId xmlns:p14="http://schemas.microsoft.com/office/powerpoint/2010/main" val="939516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5B220C1C-E09A-4AA2-A446-09F15C27A365}" type="slidenum">
              <a:rPr lang="en-US" altLang="en-US" sz="1200">
                <a:latin typeface="Calibri" pitchFamily="34" charset="0"/>
                <a:cs typeface="Calibri" panose="020F0502020204030204" pitchFamily="34" charset="0"/>
              </a:rPr>
              <a:pPr algn="r" eaLnBrk="1" hangingPunct="1">
                <a:spcBef>
                  <a:spcPct val="0"/>
                </a:spcBef>
                <a:buClrTx/>
                <a:buFontTx/>
                <a:buNone/>
              </a:pPr>
              <a:t>41</a:t>
            </a:fld>
            <a:endParaRPr lang="en-US" altLang="en-US" sz="1200" dirty="0">
              <a:latin typeface="Calibri" pitchFamily="34" charset="0"/>
              <a:cs typeface="Calibri" panose="020F0502020204030204" pitchFamily="34" charset="0"/>
            </a:endParaRPr>
          </a:p>
        </p:txBody>
      </p:sp>
      <p:sp>
        <p:nvSpPr>
          <p:cNvPr id="73731"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Mileage rate is set in the law, IRS cannot adjust it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Large item example</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Buy airplane ticket to attend charity’s event as guest speaker</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Charity should give written acknowledgement of speaker’s participation </a:t>
            </a:r>
          </a:p>
          <a:p>
            <a:pPr marL="207352" lvl="1"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at the event and that they provided their own airfare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Cannot deduct “value” of time spent as a volunteer</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latin typeface="Calibri" pitchFamily="34" charset="0"/>
              <a:ea typeface="SimSun" pitchFamily="2" charset="-122"/>
            </a:endParaRP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41</a:t>
            </a:fld>
            <a:endParaRPr lang="en-US"/>
          </a:p>
        </p:txBody>
      </p:sp>
    </p:spTree>
    <p:extLst>
      <p:ext uri="{BB962C8B-B14F-4D97-AF65-F5344CB8AC3E}">
        <p14:creationId xmlns:p14="http://schemas.microsoft.com/office/powerpoint/2010/main" val="1975291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17550" y="1162050"/>
            <a:ext cx="5575300" cy="3136900"/>
          </a:xfrm>
          <a:ln/>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Contributions to Chamber of Commerce not deductible, but dues may be a business expense</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42</a:t>
            </a:fld>
            <a:endParaRPr lang="en-US"/>
          </a:p>
        </p:txBody>
      </p:sp>
    </p:spTree>
    <p:extLst>
      <p:ext uri="{BB962C8B-B14F-4D97-AF65-F5344CB8AC3E}">
        <p14:creationId xmlns:p14="http://schemas.microsoft.com/office/powerpoint/2010/main" val="2903252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60B0E233-568C-4A35-8839-172F4D075F74}" type="slidenum">
              <a:rPr lang="en-US" altLang="en-US" sz="1200">
                <a:latin typeface="Calibri" pitchFamily="34" charset="0"/>
                <a:cs typeface="Calibri" panose="020F0502020204030204" pitchFamily="34" charset="0"/>
              </a:rPr>
              <a:pPr algn="r" eaLnBrk="1" hangingPunct="1">
                <a:spcBef>
                  <a:spcPct val="0"/>
                </a:spcBef>
                <a:buClrTx/>
                <a:buFontTx/>
                <a:buNone/>
              </a:pPr>
              <a:t>43</a:t>
            </a:fld>
            <a:endParaRPr lang="en-US" altLang="en-US" sz="1200" dirty="0">
              <a:latin typeface="Calibri" pitchFamily="34" charset="0"/>
              <a:cs typeface="Calibri" panose="020F0502020204030204" pitchFamily="34" charset="0"/>
            </a:endParaRPr>
          </a:p>
        </p:txBody>
      </p:sp>
      <p:sp>
        <p:nvSpPr>
          <p:cNvPr id="95235"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95236"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To claim gambling losses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Need to keep a diary of winnings and losses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Generally, use a “per session” determination of whether</a:t>
            </a:r>
            <a:r>
              <a:rPr lang="en-US" altLang="en-US" b="1" baseline="0" dirty="0">
                <a:latin typeface="Calibri" pitchFamily="34" charset="0"/>
                <a:ea typeface="SimSun" pitchFamily="2" charset="-122"/>
              </a:rPr>
              <a:t> </a:t>
            </a:r>
            <a:r>
              <a:rPr lang="en-US" altLang="en-US" b="1" dirty="0">
                <a:latin typeface="Calibri" pitchFamily="34" charset="0"/>
                <a:ea typeface="SimSun" pitchFamily="2" charset="-122"/>
              </a:rPr>
              <a:t>a gain or loss (not “per bet”)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Example of work-related expenses for a person with a disability</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Attendant enabling employment of a</a:t>
            </a:r>
            <a:r>
              <a:rPr lang="en-US" altLang="en-US" b="1" baseline="0" dirty="0">
                <a:latin typeface="Calibri" pitchFamily="34" charset="0"/>
                <a:ea typeface="SimSun" pitchFamily="2" charset="-122"/>
              </a:rPr>
              <a:t> person with a disability</a:t>
            </a:r>
            <a:endParaRPr lang="en-US" altLang="en-US" b="1"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Repayments would be of prior year included income that believed was theirs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Such as unemployment benefits or wages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Repayments of &lt;$3,000 are subject to the 2% haircut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latin typeface="Calibri" pitchFamily="34" charset="0"/>
              <a:ea typeface="SimSun" pitchFamily="2" charset="-122"/>
            </a:endParaRP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43</a:t>
            </a:fld>
            <a:endParaRPr lang="en-US"/>
          </a:p>
        </p:txBody>
      </p:sp>
    </p:spTree>
    <p:extLst>
      <p:ext uri="{BB962C8B-B14F-4D97-AF65-F5344CB8AC3E}">
        <p14:creationId xmlns:p14="http://schemas.microsoft.com/office/powerpoint/2010/main" val="362862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a:t>Itemized Deductions</a:t>
            </a:r>
          </a:p>
        </p:txBody>
      </p:sp>
      <p:sp>
        <p:nvSpPr>
          <p:cNvPr id="7" name="Slide Number Placeholder 6"/>
          <p:cNvSpPr>
            <a:spLocks noGrp="1"/>
          </p:cNvSpPr>
          <p:nvPr>
            <p:ph type="sldNum" sz="quarter" idx="11"/>
          </p:nvPr>
        </p:nvSpPr>
        <p:spPr/>
        <p:txBody>
          <a:bodyPr/>
          <a:lstStyle/>
          <a:p>
            <a:fld id="{B7960A80-9E5E-47E9-84AE-DF79A405FAB7}" type="slidenum">
              <a:rPr lang="en-US" smtClean="0"/>
              <a:t>44</a:t>
            </a:fld>
            <a:endParaRPr lang="en-US"/>
          </a:p>
        </p:txBody>
      </p:sp>
    </p:spTree>
    <p:extLst>
      <p:ext uri="{BB962C8B-B14F-4D97-AF65-F5344CB8AC3E}">
        <p14:creationId xmlns:p14="http://schemas.microsoft.com/office/powerpoint/2010/main" val="237706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defRPr/>
            </a:pPr>
            <a:r>
              <a:rPr lang="en-US" b="1" dirty="0"/>
              <a:t>Be alert to possible identity theft if taxpayer receives an IRS notice or letter that states that:</a:t>
            </a:r>
          </a:p>
          <a:p>
            <a:pPr marL="640556" lvl="1" indent="-174697">
              <a:buFont typeface="Arial" panose="020B0604020202020204" pitchFamily="34" charset="0"/>
              <a:buChar char="•"/>
              <a:defRPr/>
            </a:pPr>
            <a:r>
              <a:rPr lang="en-US" b="1" dirty="0"/>
              <a:t>More than one tax return for taxpayer was filed,</a:t>
            </a:r>
          </a:p>
          <a:p>
            <a:pPr marL="640556" lvl="1" indent="-174697">
              <a:buFont typeface="Arial" panose="020B0604020202020204" pitchFamily="34" charset="0"/>
              <a:buChar char="•"/>
              <a:defRPr/>
            </a:pPr>
            <a:r>
              <a:rPr lang="en-US" b="1" dirty="0"/>
              <a:t>Taxpayer had a balance due, refund offset or had collection actions taken against him for a year he did not file a tax return, or</a:t>
            </a:r>
          </a:p>
          <a:p>
            <a:pPr marL="640556" lvl="1" indent="-174697">
              <a:buFont typeface="Arial" panose="020B0604020202020204" pitchFamily="34" charset="0"/>
              <a:buChar char="•"/>
              <a:defRPr/>
            </a:pPr>
            <a:r>
              <a:rPr lang="en-US" b="1" dirty="0"/>
              <a:t>IRS records indicate taxpayer received wages from an employer unknown to him.</a:t>
            </a:r>
          </a:p>
          <a:p>
            <a:pPr>
              <a:defRPr/>
            </a:pPr>
            <a:endParaRPr lang="en-US" b="1"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57020" indent="-291161">
              <a:spcBef>
                <a:spcPct val="30000"/>
              </a:spcBef>
              <a:defRPr sz="1300">
                <a:solidFill>
                  <a:schemeClr val="tx1"/>
                </a:solidFill>
                <a:latin typeface="Calibri" panose="020F0502020204030204" pitchFamily="34" charset="0"/>
              </a:defRPr>
            </a:lvl2pPr>
            <a:lvl3pPr marL="1164647" indent="-232929">
              <a:spcBef>
                <a:spcPct val="30000"/>
              </a:spcBef>
              <a:defRPr sz="13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1E56ADA-C074-4B03-81EE-1D4652901FEA}" type="slidenum">
              <a:rPr lang="en-US" altLang="en-US"/>
              <a:pPr>
                <a:spcBef>
                  <a:spcPct val="0"/>
                </a:spcBef>
              </a:pPr>
              <a:t>4</a:t>
            </a:fld>
            <a:endParaRPr lang="en-US" altLang="en-US"/>
          </a:p>
        </p:txBody>
      </p:sp>
      <p:sp>
        <p:nvSpPr>
          <p:cNvPr id="2" name="Date Placeholder 1"/>
          <p:cNvSpPr>
            <a:spLocks noGrp="1"/>
          </p:cNvSpPr>
          <p:nvPr>
            <p:ph type="dt" idx="10"/>
          </p:nvPr>
        </p:nvSpPr>
        <p:spPr/>
        <p:txBody>
          <a:bodyPr/>
          <a:lstStyle/>
          <a:p>
            <a:pPr>
              <a:defRPr/>
            </a:pPr>
            <a:endParaRPr lang="en-US" dirty="0"/>
          </a:p>
        </p:txBody>
      </p:sp>
      <p:sp>
        <p:nvSpPr>
          <p:cNvPr id="4" name="Header Placeholder 3"/>
          <p:cNvSpPr>
            <a:spLocks noGrp="1"/>
          </p:cNvSpPr>
          <p:nvPr>
            <p:ph type="hdr" sz="quarter" idx="11"/>
          </p:nvPr>
        </p:nvSpPr>
        <p:spPr/>
        <p:txBody>
          <a:bodyPr/>
          <a:lstStyle/>
          <a:p>
            <a:pPr>
              <a:defRPr/>
            </a:pPr>
            <a:r>
              <a:rPr lang="en-US"/>
              <a:t>Identity Theft</a:t>
            </a:r>
          </a:p>
        </p:txBody>
      </p:sp>
    </p:spTree>
    <p:extLst>
      <p:ext uri="{BB962C8B-B14F-4D97-AF65-F5344CB8AC3E}">
        <p14:creationId xmlns:p14="http://schemas.microsoft.com/office/powerpoint/2010/main" val="1318942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If this credit is not extended</a:t>
            </a:r>
            <a:r>
              <a:rPr lang="en-US" b="1" baseline="0" dirty="0"/>
              <a:t> Instructors should adjust the presentation</a:t>
            </a:r>
            <a:br>
              <a:rPr lang="en-US" b="1" baseline="0" dirty="0"/>
            </a:br>
            <a:endParaRPr lang="en-US" b="1" baseline="0" dirty="0"/>
          </a:p>
          <a:p>
            <a:pPr marL="171450" marR="0" lvl="0" indent="-17145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Char char="●"/>
              <a:tabLst/>
              <a:defRPr/>
            </a:pPr>
            <a:r>
              <a:rPr lang="en-US" b="1" dirty="0"/>
              <a:t>If this credit is not extended for TY 2018, Instructors will need to</a:t>
            </a:r>
            <a:r>
              <a:rPr lang="en-US" b="1" baseline="0" dirty="0"/>
              <a:t> explain that to the volunteers.  The exercise does not need to be changed since it is likely that taxpayers will still bring this type of information to the tax site thinking that they may be eligible for the credit.</a:t>
            </a:r>
            <a:endParaRPr lang="en-US" b="1" dirty="0"/>
          </a:p>
          <a:p>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45</a:t>
            </a:fld>
            <a:endParaRPr lang="en-US" altLang="en-US" dirty="0"/>
          </a:p>
        </p:txBody>
      </p:sp>
    </p:spTree>
    <p:extLst>
      <p:ext uri="{BB962C8B-B14F-4D97-AF65-F5344CB8AC3E}">
        <p14:creationId xmlns:p14="http://schemas.microsoft.com/office/powerpoint/2010/main" val="379448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E37B3441-741D-4E68-827B-3274A87C4CE8}" type="slidenum">
              <a:rPr lang="en-US" altLang="en-US">
                <a:latin typeface="Calibri" panose="020F0502020204030204" pitchFamily="34" charset="0"/>
              </a:rPr>
              <a:pPr>
                <a:spcBef>
                  <a:spcPct val="0"/>
                </a:spcBef>
                <a:buClrTx/>
                <a:buFontTx/>
                <a:buNone/>
              </a:pPr>
              <a:t>46</a:t>
            </a:fld>
            <a:endParaRPr lang="en-US" altLang="en-US">
              <a:latin typeface="Calibri" panose="020F0502020204030204" pitchFamily="34" charset="0"/>
            </a:endParaRPr>
          </a:p>
        </p:txBody>
      </p:sp>
      <p:sp>
        <p:nvSpPr>
          <p:cNvPr id="28675" name="Rectangle 1"/>
          <p:cNvSpPr>
            <a:spLocks noGrp="1" noRot="1" noChangeAspect="1" noChangeArrowheads="1" noTextEdit="1"/>
          </p:cNvSpPr>
          <p:nvPr>
            <p:ph type="sldImg"/>
          </p:nvPr>
        </p:nvSpPr>
        <p:spPr>
          <a:xfrm>
            <a:off x="490538" y="712788"/>
            <a:ext cx="6334125" cy="3563937"/>
          </a:xfrm>
          <a:solidFill>
            <a:srgbClr val="FFFFFF"/>
          </a:solidFill>
          <a:ln/>
        </p:spPr>
      </p:sp>
      <p:sp>
        <p:nvSpPr>
          <p:cNvPr id="28676"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b="1" dirty="0"/>
              <a:t>A total combined credit limit of $500 ($200 limit for windows) for all tax years after 2005. If the total of non business energy property credits the taxpayer has taken in previous years (after 2005) is more than $500, the taxpayer cannot take the credit.</a:t>
            </a:r>
          </a:p>
        </p:txBody>
      </p:sp>
    </p:spTree>
    <p:extLst>
      <p:ext uri="{BB962C8B-B14F-4D97-AF65-F5344CB8AC3E}">
        <p14:creationId xmlns:p14="http://schemas.microsoft.com/office/powerpoint/2010/main" val="3639861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C17A0D8F-5FE1-45DB-8482-63ADE31C11E4}" type="slidenum">
              <a:rPr lang="en-US" altLang="en-US">
                <a:latin typeface="Calibri" panose="020F0502020204030204" pitchFamily="34" charset="0"/>
              </a:rPr>
              <a:pPr>
                <a:spcBef>
                  <a:spcPct val="0"/>
                </a:spcBef>
                <a:buClrTx/>
                <a:buFontTx/>
                <a:buNone/>
              </a:pPr>
              <a:t>47</a:t>
            </a:fld>
            <a:endParaRPr lang="en-US" altLang="en-US">
              <a:latin typeface="Calibri" panose="020F0502020204030204" pitchFamily="34" charset="0"/>
            </a:endParaRPr>
          </a:p>
        </p:txBody>
      </p:sp>
      <p:sp>
        <p:nvSpPr>
          <p:cNvPr id="30723" name="Rectangle 1"/>
          <p:cNvSpPr>
            <a:spLocks noGrp="1" noRot="1" noChangeAspect="1" noChangeArrowheads="1" noTextEdit="1"/>
          </p:cNvSpPr>
          <p:nvPr>
            <p:ph type="sldImg"/>
          </p:nvPr>
        </p:nvSpPr>
        <p:spPr>
          <a:xfrm>
            <a:off x="490538" y="712788"/>
            <a:ext cx="6334125" cy="3563937"/>
          </a:xfrm>
          <a:solidFill>
            <a:srgbClr val="FFFFFF"/>
          </a:solidFill>
          <a:ln/>
        </p:spPr>
      </p:sp>
      <p:sp>
        <p:nvSpPr>
          <p:cNvPr id="30724"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b="1" dirty="0"/>
              <a:t>Installed items must meet IRS requirements with regard to energy ratings in order to qualify for the credit.  Taxpayers should have documentation showing that the requirements were met.  Many HVAC systems that vendors sell taxpayers do not meet the minimum requirements.</a:t>
            </a:r>
          </a:p>
        </p:txBody>
      </p:sp>
    </p:spTree>
    <p:extLst>
      <p:ext uri="{BB962C8B-B14F-4D97-AF65-F5344CB8AC3E}">
        <p14:creationId xmlns:p14="http://schemas.microsoft.com/office/powerpoint/2010/main" val="293485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48</a:t>
            </a:fld>
            <a:endParaRPr lang="en-US" altLang="en-US"/>
          </a:p>
        </p:txBody>
      </p:sp>
    </p:spTree>
    <p:extLst>
      <p:ext uri="{BB962C8B-B14F-4D97-AF65-F5344CB8AC3E}">
        <p14:creationId xmlns:p14="http://schemas.microsoft.com/office/powerpoint/2010/main" val="2746700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dirty="0"/>
              <a:t>Emphasize why capital gains and losses are important</a:t>
            </a:r>
          </a:p>
          <a:p>
            <a:pPr marL="173113" indent="-173113">
              <a:buFontTx/>
              <a:buChar char="•"/>
            </a:pPr>
            <a:r>
              <a:rPr lang="en-US" altLang="en-US" dirty="0"/>
              <a:t>We usually see the 0% or 15% rates</a:t>
            </a:r>
          </a:p>
          <a:p>
            <a:pPr marL="173113" indent="-173113">
              <a:buFontTx/>
              <a:buChar char="•"/>
            </a:pPr>
            <a:endParaRPr lang="en-US" altLang="en-US" dirty="0"/>
          </a:p>
          <a:p>
            <a:pPr marL="173113" indent="-173113">
              <a:buFontTx/>
              <a:buChar char="•"/>
            </a:pPr>
            <a:r>
              <a:rPr lang="en-US" altLang="en-US" dirty="0"/>
              <a:t>If anyone asks, the net investment income tax (NIIT) was new in 2014. It adds Medicare taxes (3.8%) on investment income for very high income taxpayers (over $250,000 MFJ)</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CC288D4-21EF-4808-A462-A949F8577C8C}" type="slidenum">
              <a:rPr lang="en-US" altLang="en-US" smtClean="0">
                <a:cs typeface="Calibri" panose="020F0502020204030204" pitchFamily="34" charset="0"/>
              </a:rPr>
              <a:pPr>
                <a:spcBef>
                  <a:spcPct val="0"/>
                </a:spcBef>
              </a:pPr>
              <a:t>49</a:t>
            </a:fld>
            <a:endParaRPr lang="en-US" altLang="en-US" dirty="0">
              <a:cs typeface="Calibri" panose="020F0502020204030204" pitchFamily="34" charset="0"/>
            </a:endParaRPr>
          </a:p>
        </p:txBody>
      </p:sp>
    </p:spTree>
    <p:extLst>
      <p:ext uri="{BB962C8B-B14F-4D97-AF65-F5344CB8AC3E}">
        <p14:creationId xmlns:p14="http://schemas.microsoft.com/office/powerpoint/2010/main" val="2411906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60DBF04F-08E7-45D8-B586-B0C6EED0F1A9}" type="slidenum">
              <a:rPr lang="en-US" altLang="en-US" smtClean="0">
                <a:cs typeface="Calibri" panose="020F0502020204030204" pitchFamily="34" charset="0"/>
              </a:rPr>
              <a:pPr>
                <a:spcBef>
                  <a:spcPct val="0"/>
                </a:spcBef>
              </a:pPr>
              <a:t>50</a:t>
            </a:fld>
            <a:endParaRPr lang="en-US" altLang="en-US" dirty="0">
              <a:cs typeface="Calibri" panose="020F0502020204030204" pitchFamily="34" charset="0"/>
            </a:endParaRPr>
          </a:p>
        </p:txBody>
      </p:sp>
    </p:spTree>
    <p:extLst>
      <p:ext uri="{BB962C8B-B14F-4D97-AF65-F5344CB8AC3E}">
        <p14:creationId xmlns:p14="http://schemas.microsoft.com/office/powerpoint/2010/main" val="3384474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988CE432-7C8D-4F0D-A074-6058E360DA39}" type="slidenum">
              <a:rPr lang="en-US" altLang="en-US" smtClean="0">
                <a:cs typeface="Calibri" panose="020F0502020204030204" pitchFamily="34" charset="0"/>
              </a:rPr>
              <a:pPr>
                <a:spcBef>
                  <a:spcPct val="0"/>
                </a:spcBef>
              </a:pPr>
              <a:t>51</a:t>
            </a:fld>
            <a:endParaRPr lang="en-US" altLang="en-US" dirty="0">
              <a:cs typeface="Calibri" panose="020F050202020403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A home includes any property used as a residence</a:t>
            </a:r>
          </a:p>
          <a:p>
            <a:pPr marL="634748" lvl="1" indent="-173113" eaLnBrk="1" hangingPunct="1">
              <a:buFontTx/>
              <a:buChar char="•"/>
            </a:pPr>
            <a:r>
              <a:rPr lang="en-US" altLang="en-US" dirty="0"/>
              <a:t>Second home</a:t>
            </a:r>
          </a:p>
          <a:p>
            <a:pPr marL="634748" lvl="1" indent="-173113" eaLnBrk="1" hangingPunct="1">
              <a:buFontTx/>
              <a:buChar char="•"/>
            </a:pPr>
            <a:r>
              <a:rPr lang="en-US" altLang="en-US" dirty="0"/>
              <a:t>House boat</a:t>
            </a:r>
          </a:p>
          <a:p>
            <a:pPr marL="634748" lvl="1" indent="-173113" eaLnBrk="1" hangingPunct="1">
              <a:buFontTx/>
              <a:buChar char="•"/>
            </a:pPr>
            <a:r>
              <a:rPr lang="en-US" altLang="en-US" dirty="0"/>
              <a:t>Mobile home</a:t>
            </a:r>
          </a:p>
          <a:p>
            <a:pPr marL="173113" indent="-173113" eaLnBrk="1" hangingPunct="1">
              <a:buFontTx/>
              <a:buChar char="•"/>
            </a:pPr>
            <a:r>
              <a:rPr lang="en-US" altLang="en-US" dirty="0"/>
              <a:t>See Pub 544 Chapter 2, Capital Assets Defined for detail of IRS treatment.</a:t>
            </a:r>
          </a:p>
        </p:txBody>
      </p:sp>
    </p:spTree>
    <p:extLst>
      <p:ext uri="{BB962C8B-B14F-4D97-AF65-F5344CB8AC3E}">
        <p14:creationId xmlns:p14="http://schemas.microsoft.com/office/powerpoint/2010/main" val="1416441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Some participants may not know these terms:</a:t>
            </a:r>
          </a:p>
          <a:p>
            <a:pPr marL="173113" indent="-173113">
              <a:buFontTx/>
              <a:buChar char="•"/>
              <a:defRPr/>
            </a:pPr>
            <a:r>
              <a:rPr lang="en-US" altLang="en-US" b="1" dirty="0"/>
              <a:t>Stocks </a:t>
            </a:r>
            <a:r>
              <a:rPr lang="en-US" altLang="en-US" dirty="0"/>
              <a:t>represent an ownership interest in a corporation</a:t>
            </a:r>
          </a:p>
          <a:p>
            <a:pPr marL="634748" lvl="1" indent="-173113">
              <a:buFontTx/>
              <a:buChar char="•"/>
              <a:defRPr/>
            </a:pPr>
            <a:r>
              <a:rPr lang="en-US" altLang="en-US" dirty="0"/>
              <a:t>Corporations pay dividends to the stock holders</a:t>
            </a:r>
          </a:p>
          <a:p>
            <a:pPr marL="173113" indent="-173113">
              <a:buFontTx/>
              <a:buChar char="•"/>
              <a:defRPr/>
            </a:pPr>
            <a:r>
              <a:rPr lang="en-US" altLang="en-US" b="1" dirty="0"/>
              <a:t>Mutual fund shares </a:t>
            </a:r>
            <a:r>
              <a:rPr lang="en-US" altLang="en-US" dirty="0"/>
              <a:t>represent an ownership interest in a fund, which itself holds stocks or other securities</a:t>
            </a:r>
          </a:p>
          <a:p>
            <a:pPr marL="634748" lvl="1" indent="-173113">
              <a:buFontTx/>
              <a:buChar char="•"/>
              <a:defRPr/>
            </a:pPr>
            <a:r>
              <a:rPr lang="en-US" altLang="en-US" dirty="0"/>
              <a:t>Mutual funds pass through the dividends or net gains that they realize to their fund share holders</a:t>
            </a:r>
          </a:p>
          <a:p>
            <a:pPr marL="634748" lvl="1" indent="-173113">
              <a:buFontTx/>
              <a:buChar char="•"/>
              <a:defRPr/>
            </a:pPr>
            <a:r>
              <a:rPr lang="en-US" altLang="en-US" dirty="0"/>
              <a:t>Net losses are not passed out to the fund share holders, they are kept by the fund and used to offset future gains</a:t>
            </a:r>
          </a:p>
          <a:p>
            <a:pPr marL="173113" indent="-173113">
              <a:buFontTx/>
              <a:buChar char="•"/>
              <a:defRPr/>
            </a:pPr>
            <a:r>
              <a:rPr lang="en-US" altLang="en-US" b="1" dirty="0"/>
              <a:t>Bonds</a:t>
            </a:r>
            <a:r>
              <a:rPr lang="en-US" altLang="en-US" dirty="0"/>
              <a:t> represent a debt owed by a corporation, government or other entity</a:t>
            </a:r>
          </a:p>
          <a:p>
            <a:pPr marL="634748" lvl="1" indent="-173113">
              <a:buFontTx/>
              <a:buChar char="•"/>
              <a:defRPr/>
            </a:pPr>
            <a:r>
              <a:rPr lang="en-US" altLang="en-US" dirty="0"/>
              <a:t>Typically, bonds have a fixed date on which they are to be paid, called the </a:t>
            </a:r>
            <a:r>
              <a:rPr lang="en-US" altLang="en-US" b="1" dirty="0"/>
              <a:t>maturity date</a:t>
            </a:r>
          </a:p>
          <a:p>
            <a:pPr marL="634748" lvl="1" indent="-173113">
              <a:buFontTx/>
              <a:buChar char="•"/>
              <a:defRPr/>
            </a:pPr>
            <a:r>
              <a:rPr lang="en-US" altLang="en-US" dirty="0"/>
              <a:t>Typically, bond issuers pay interest to the bond holder quarterly, semi-annually, or annually that is reported on F 1099-INT</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EA498BD-146B-44F3-9270-21FF9DE8C014}" type="slidenum">
              <a:rPr lang="en-US" altLang="en-US" smtClean="0">
                <a:cs typeface="Calibri" panose="020F0502020204030204" pitchFamily="34" charset="0"/>
              </a:rPr>
              <a:pPr>
                <a:spcBef>
                  <a:spcPct val="0"/>
                </a:spcBef>
              </a:pPr>
              <a:t>52</a:t>
            </a:fld>
            <a:endParaRPr lang="en-US" altLang="en-US" dirty="0">
              <a:cs typeface="Calibri" panose="020F0502020204030204" pitchFamily="34" charset="0"/>
            </a:endParaRPr>
          </a:p>
        </p:txBody>
      </p:sp>
    </p:spTree>
    <p:extLst>
      <p:ext uri="{BB962C8B-B14F-4D97-AF65-F5344CB8AC3E}">
        <p14:creationId xmlns:p14="http://schemas.microsoft.com/office/powerpoint/2010/main" val="3131344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19B270C-BD4B-4819-8BE5-327705B7D916}" type="slidenum">
              <a:rPr lang="en-US" altLang="en-US" smtClean="0">
                <a:cs typeface="Calibri" panose="020F0502020204030204" pitchFamily="34" charset="0"/>
              </a:rPr>
              <a:pPr>
                <a:spcBef>
                  <a:spcPct val="0"/>
                </a:spcBef>
              </a:pPr>
              <a:t>53</a:t>
            </a:fld>
            <a:endParaRPr lang="en-US" altLang="en-US" dirty="0">
              <a:cs typeface="Calibri" panose="020F050202020403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Sales of these assets are out of scope  … see Pub 544 Chapter 2 for further definition of Capital Assets and Noncapital Assets</a:t>
            </a:r>
          </a:p>
        </p:txBody>
      </p:sp>
    </p:spTree>
    <p:extLst>
      <p:ext uri="{BB962C8B-B14F-4D97-AF65-F5344CB8AC3E}">
        <p14:creationId xmlns:p14="http://schemas.microsoft.com/office/powerpoint/2010/main" val="491281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54</a:t>
            </a:fld>
            <a:endParaRPr lang="en-US" altLang="en-US"/>
          </a:p>
        </p:txBody>
      </p:sp>
    </p:spTree>
    <p:extLst>
      <p:ext uri="{BB962C8B-B14F-4D97-AF65-F5344CB8AC3E}">
        <p14:creationId xmlns:p14="http://schemas.microsoft.com/office/powerpoint/2010/main" val="128546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Instructors should note that taxpayers</a:t>
            </a:r>
            <a:r>
              <a:rPr lang="en-US" b="1" baseline="0" dirty="0"/>
              <a:t> often do not understand this letter and fail to bring it to the tax site and the fact that they have IP PIN may not be discovered until the return rejects.</a:t>
            </a:r>
            <a:br>
              <a:rPr lang="en-US" b="1" baseline="0" dirty="0"/>
            </a:br>
            <a:endParaRPr lang="en-US" b="1" baseline="0" dirty="0"/>
          </a:p>
          <a:p>
            <a:r>
              <a:rPr lang="en-US" b="1" baseline="0" dirty="0"/>
              <a:t>A new IP PIN is sent each year.  If a taxpayer has been a victim for a few years and needs prior year returns prepared, the current TY IP PIN is used on all returns.</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6</a:t>
            </a:fld>
            <a:endParaRPr lang="en-US" altLang="en-US" dirty="0"/>
          </a:p>
        </p:txBody>
      </p:sp>
    </p:spTree>
    <p:extLst>
      <p:ext uri="{BB962C8B-B14F-4D97-AF65-F5344CB8AC3E}">
        <p14:creationId xmlns:p14="http://schemas.microsoft.com/office/powerpoint/2010/main" val="3432776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55</a:t>
            </a:fld>
            <a:endParaRPr lang="en-US" altLang="en-US"/>
          </a:p>
        </p:txBody>
      </p:sp>
    </p:spTree>
    <p:extLst>
      <p:ext uri="{BB962C8B-B14F-4D97-AF65-F5344CB8AC3E}">
        <p14:creationId xmlns:p14="http://schemas.microsoft.com/office/powerpoint/2010/main" val="1165910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0D8BD2-83EB-4185-BF7E-ED094512B329}" type="slidenum">
              <a:rPr lang="en-US" altLang="en-US" smtClean="0">
                <a:cs typeface="Calibri" panose="020F0502020204030204" pitchFamily="34" charset="0"/>
              </a:rPr>
              <a:pPr>
                <a:spcBef>
                  <a:spcPct val="0"/>
                </a:spcBef>
              </a:pPr>
              <a:t>56</a:t>
            </a:fld>
            <a:endParaRPr lang="en-US" altLang="en-US" dirty="0">
              <a:cs typeface="Calibri" panose="020F050202020403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Introduction phase</a:t>
            </a:r>
          </a:p>
          <a:p>
            <a:pPr eaLnBrk="1" hangingPunct="1"/>
            <a:r>
              <a:rPr lang="en-US" altLang="en-US"/>
              <a:t>More details to follow</a:t>
            </a:r>
          </a:p>
        </p:txBody>
      </p:sp>
    </p:spTree>
    <p:extLst>
      <p:ext uri="{BB962C8B-B14F-4D97-AF65-F5344CB8AC3E}">
        <p14:creationId xmlns:p14="http://schemas.microsoft.com/office/powerpoint/2010/main" val="1078464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319" indent="-176319">
              <a:buFontTx/>
              <a:buChar char="•"/>
            </a:pPr>
            <a:r>
              <a:rPr lang="en-US" altLang="en-US" b="1"/>
              <a:t>Encourage counselors to ask probing questions</a:t>
            </a:r>
          </a:p>
          <a:p>
            <a:pPr marL="176319" indent="-176319">
              <a:buFontTx/>
              <a:buChar char="•"/>
            </a:pPr>
            <a:r>
              <a:rPr lang="en-US" altLang="en-US" b="1"/>
              <a:t>It is not “prying,” it is essential to an accurate return</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64583" indent="-293331">
              <a:spcBef>
                <a:spcPct val="30000"/>
              </a:spcBef>
              <a:defRPr sz="1200">
                <a:solidFill>
                  <a:schemeClr val="tx1"/>
                </a:solidFill>
                <a:latin typeface="Calibri" pitchFamily="34" charset="0"/>
                <a:cs typeface="Arial" charset="0"/>
              </a:defRPr>
            </a:lvl2pPr>
            <a:lvl3pPr marL="1176528" indent="-234023">
              <a:spcBef>
                <a:spcPct val="30000"/>
              </a:spcBef>
              <a:defRPr sz="1200">
                <a:solidFill>
                  <a:schemeClr val="tx1"/>
                </a:solidFill>
                <a:latin typeface="Calibri" pitchFamily="34" charset="0"/>
                <a:cs typeface="Arial" charset="0"/>
              </a:defRPr>
            </a:lvl3pPr>
            <a:lvl4pPr marL="1647780" indent="-234023">
              <a:spcBef>
                <a:spcPct val="30000"/>
              </a:spcBef>
              <a:defRPr sz="1200">
                <a:solidFill>
                  <a:schemeClr val="tx1"/>
                </a:solidFill>
                <a:latin typeface="Calibri" pitchFamily="34" charset="0"/>
                <a:cs typeface="Arial" charset="0"/>
              </a:defRPr>
            </a:lvl4pPr>
            <a:lvl5pPr marL="2119032" indent="-234023">
              <a:spcBef>
                <a:spcPct val="30000"/>
              </a:spcBef>
              <a:defRPr sz="1200">
                <a:solidFill>
                  <a:schemeClr val="tx1"/>
                </a:solidFill>
                <a:latin typeface="Calibri" pitchFamily="34" charset="0"/>
                <a:cs typeface="Arial" charset="0"/>
              </a:defRPr>
            </a:lvl5pPr>
            <a:lvl6pPr marL="2580667" indent="-234023" eaLnBrk="0" fontAlgn="base" hangingPunct="0">
              <a:spcBef>
                <a:spcPct val="30000"/>
              </a:spcBef>
              <a:spcAft>
                <a:spcPct val="0"/>
              </a:spcAft>
              <a:defRPr sz="1200">
                <a:solidFill>
                  <a:schemeClr val="tx1"/>
                </a:solidFill>
                <a:latin typeface="Calibri" pitchFamily="34" charset="0"/>
                <a:cs typeface="Arial" charset="0"/>
              </a:defRPr>
            </a:lvl6pPr>
            <a:lvl7pPr marL="3042302" indent="-234023" eaLnBrk="0" fontAlgn="base" hangingPunct="0">
              <a:spcBef>
                <a:spcPct val="30000"/>
              </a:spcBef>
              <a:spcAft>
                <a:spcPct val="0"/>
              </a:spcAft>
              <a:defRPr sz="1200">
                <a:solidFill>
                  <a:schemeClr val="tx1"/>
                </a:solidFill>
                <a:latin typeface="Calibri" pitchFamily="34" charset="0"/>
                <a:cs typeface="Arial" charset="0"/>
              </a:defRPr>
            </a:lvl7pPr>
            <a:lvl8pPr marL="3503937" indent="-234023" eaLnBrk="0" fontAlgn="base" hangingPunct="0">
              <a:spcBef>
                <a:spcPct val="30000"/>
              </a:spcBef>
              <a:spcAft>
                <a:spcPct val="0"/>
              </a:spcAft>
              <a:defRPr sz="1200">
                <a:solidFill>
                  <a:schemeClr val="tx1"/>
                </a:solidFill>
                <a:latin typeface="Calibri" pitchFamily="34" charset="0"/>
                <a:cs typeface="Arial" charset="0"/>
              </a:defRPr>
            </a:lvl8pPr>
            <a:lvl9pPr marL="3965572" indent="-234023"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1A7C557-1BEF-48B1-A81B-B106175E9623}" type="slidenum">
              <a:rPr lang="en-US" altLang="en-US" smtClean="0">
                <a:cs typeface="Calibri" panose="020F0502020204030204" pitchFamily="34" charset="0"/>
              </a:rPr>
              <a:pPr>
                <a:spcBef>
                  <a:spcPct val="0"/>
                </a:spcBef>
              </a:pPr>
              <a:t>57</a:t>
            </a:fld>
            <a:endParaRPr lang="en-US" altLang="en-US" dirty="0">
              <a:cs typeface="Calibri" panose="020F0502020204030204" pitchFamily="34" charset="0"/>
            </a:endParaRPr>
          </a:p>
        </p:txBody>
      </p:sp>
    </p:spTree>
    <p:extLst>
      <p:ext uri="{BB962C8B-B14F-4D97-AF65-F5344CB8AC3E}">
        <p14:creationId xmlns:p14="http://schemas.microsoft.com/office/powerpoint/2010/main" val="411500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Caution</a:t>
            </a:r>
          </a:p>
          <a:p>
            <a:pPr>
              <a:buFontTx/>
              <a:buChar char="•"/>
            </a:pPr>
            <a:r>
              <a:rPr lang="en-US" altLang="en-US" b="1" dirty="0"/>
              <a:t>Some taxpayers trade stock options or futures</a:t>
            </a:r>
          </a:p>
          <a:p>
            <a:pPr marL="637954" lvl="1" indent="-176319">
              <a:buFontTx/>
              <a:buChar char="•"/>
            </a:pPr>
            <a:r>
              <a:rPr lang="en-US" altLang="en-US" b="1" dirty="0"/>
              <a:t>The taxation of these may differ depending on the other transactions that the taxpayer enters into</a:t>
            </a:r>
          </a:p>
          <a:p>
            <a:pPr marL="637954" lvl="1" indent="-176319">
              <a:buFontTx/>
              <a:buChar char="•"/>
            </a:pPr>
            <a:r>
              <a:rPr lang="en-US" altLang="en-US" b="1" dirty="0"/>
              <a:t>Taxpayers with stock option or futures trades should be referred to a paid preparer</a:t>
            </a:r>
          </a:p>
          <a:p>
            <a:pPr>
              <a:buFontTx/>
              <a:buChar char="•"/>
            </a:pPr>
            <a:r>
              <a:rPr lang="en-US" altLang="en-US" b="1" dirty="0"/>
              <a:t>Some mutual funds or ETFs (exchange-traded funds) are structured as flow-through entities</a:t>
            </a:r>
          </a:p>
          <a:p>
            <a:pPr marL="637954" lvl="1" indent="-176319">
              <a:buFontTx/>
              <a:buChar char="•"/>
            </a:pPr>
            <a:r>
              <a:rPr lang="en-US" altLang="en-US" b="1" dirty="0"/>
              <a:t>Often, they issue a K-1 or a summary statement that will have more than what is in scope</a:t>
            </a:r>
          </a:p>
          <a:p>
            <a:pPr marL="637954" lvl="1" indent="-176319">
              <a:buFontTx/>
              <a:buChar char="•"/>
            </a:pPr>
            <a:r>
              <a:rPr lang="en-US" altLang="en-US" b="1" dirty="0"/>
              <a:t>Computing basis in these securities can be very complex and most are not yet “covered securities”</a:t>
            </a:r>
          </a:p>
          <a:p>
            <a:pPr marL="637954" lvl="1" indent="-176319">
              <a:buFontTx/>
              <a:buChar char="•"/>
            </a:pPr>
            <a:r>
              <a:rPr lang="en-US" altLang="en-US" b="1" dirty="0"/>
              <a:t>Taxpayers with complex K-1s should be referred to a paid preparer</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64583" indent="-293331">
              <a:spcBef>
                <a:spcPct val="30000"/>
              </a:spcBef>
              <a:defRPr sz="1200">
                <a:solidFill>
                  <a:schemeClr val="tx1"/>
                </a:solidFill>
                <a:latin typeface="Calibri" pitchFamily="34" charset="0"/>
                <a:cs typeface="Arial" charset="0"/>
              </a:defRPr>
            </a:lvl2pPr>
            <a:lvl3pPr marL="1176528" indent="-234023">
              <a:spcBef>
                <a:spcPct val="30000"/>
              </a:spcBef>
              <a:defRPr sz="1200">
                <a:solidFill>
                  <a:schemeClr val="tx1"/>
                </a:solidFill>
                <a:latin typeface="Calibri" pitchFamily="34" charset="0"/>
                <a:cs typeface="Arial" charset="0"/>
              </a:defRPr>
            </a:lvl3pPr>
            <a:lvl4pPr marL="1647780" indent="-234023">
              <a:spcBef>
                <a:spcPct val="30000"/>
              </a:spcBef>
              <a:defRPr sz="1200">
                <a:solidFill>
                  <a:schemeClr val="tx1"/>
                </a:solidFill>
                <a:latin typeface="Calibri" pitchFamily="34" charset="0"/>
                <a:cs typeface="Arial" charset="0"/>
              </a:defRPr>
            </a:lvl4pPr>
            <a:lvl5pPr marL="2119032" indent="-234023">
              <a:spcBef>
                <a:spcPct val="30000"/>
              </a:spcBef>
              <a:defRPr sz="1200">
                <a:solidFill>
                  <a:schemeClr val="tx1"/>
                </a:solidFill>
                <a:latin typeface="Calibri" pitchFamily="34" charset="0"/>
                <a:cs typeface="Arial" charset="0"/>
              </a:defRPr>
            </a:lvl5pPr>
            <a:lvl6pPr marL="2580667" indent="-234023" eaLnBrk="0" fontAlgn="base" hangingPunct="0">
              <a:spcBef>
                <a:spcPct val="30000"/>
              </a:spcBef>
              <a:spcAft>
                <a:spcPct val="0"/>
              </a:spcAft>
              <a:defRPr sz="1200">
                <a:solidFill>
                  <a:schemeClr val="tx1"/>
                </a:solidFill>
                <a:latin typeface="Calibri" pitchFamily="34" charset="0"/>
                <a:cs typeface="Arial" charset="0"/>
              </a:defRPr>
            </a:lvl6pPr>
            <a:lvl7pPr marL="3042302" indent="-234023" eaLnBrk="0" fontAlgn="base" hangingPunct="0">
              <a:spcBef>
                <a:spcPct val="30000"/>
              </a:spcBef>
              <a:spcAft>
                <a:spcPct val="0"/>
              </a:spcAft>
              <a:defRPr sz="1200">
                <a:solidFill>
                  <a:schemeClr val="tx1"/>
                </a:solidFill>
                <a:latin typeface="Calibri" pitchFamily="34" charset="0"/>
                <a:cs typeface="Arial" charset="0"/>
              </a:defRPr>
            </a:lvl7pPr>
            <a:lvl8pPr marL="3503937" indent="-234023" eaLnBrk="0" fontAlgn="base" hangingPunct="0">
              <a:spcBef>
                <a:spcPct val="30000"/>
              </a:spcBef>
              <a:spcAft>
                <a:spcPct val="0"/>
              </a:spcAft>
              <a:defRPr sz="1200">
                <a:solidFill>
                  <a:schemeClr val="tx1"/>
                </a:solidFill>
                <a:latin typeface="Calibri" pitchFamily="34" charset="0"/>
                <a:cs typeface="Arial" charset="0"/>
              </a:defRPr>
            </a:lvl8pPr>
            <a:lvl9pPr marL="3965572" indent="-234023"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4F3AE07-573F-4C14-A238-542D1D8011B4}" type="slidenum">
              <a:rPr lang="en-US" altLang="en-US" smtClean="0">
                <a:cs typeface="Calibri" panose="020F0502020204030204" pitchFamily="34" charset="0"/>
              </a:rPr>
              <a:pPr>
                <a:spcBef>
                  <a:spcPct val="0"/>
                </a:spcBef>
              </a:pPr>
              <a:t>58</a:t>
            </a:fld>
            <a:endParaRPr lang="en-US" altLang="en-US" dirty="0">
              <a:cs typeface="Calibri" panose="020F0502020204030204" pitchFamily="34" charset="0"/>
            </a:endParaRPr>
          </a:p>
        </p:txBody>
      </p:sp>
    </p:spTree>
    <p:extLst>
      <p:ext uri="{BB962C8B-B14F-4D97-AF65-F5344CB8AC3E}">
        <p14:creationId xmlns:p14="http://schemas.microsoft.com/office/powerpoint/2010/main" val="2373234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Caution</a:t>
            </a:r>
          </a:p>
          <a:p>
            <a:pPr>
              <a:buFontTx/>
              <a:buChar char="•"/>
            </a:pPr>
            <a:r>
              <a:rPr lang="en-US" altLang="en-US" b="1" dirty="0"/>
              <a:t>Some taxpayers trade stock options or futures</a:t>
            </a:r>
          </a:p>
          <a:p>
            <a:pPr marL="637954" lvl="1" indent="-176319">
              <a:buFontTx/>
              <a:buChar char="•"/>
            </a:pPr>
            <a:r>
              <a:rPr lang="en-US" altLang="en-US" b="1" dirty="0"/>
              <a:t>The taxation of these may differ depending on the other transactions that the taxpayer enters into</a:t>
            </a:r>
          </a:p>
          <a:p>
            <a:pPr marL="637954" lvl="1" indent="-176319">
              <a:buFontTx/>
              <a:buChar char="•"/>
            </a:pPr>
            <a:r>
              <a:rPr lang="en-US" altLang="en-US" b="1" dirty="0"/>
              <a:t>Taxpayers with stock option or futures trades should be referred to a paid preparer</a:t>
            </a:r>
          </a:p>
          <a:p>
            <a:pPr>
              <a:buFontTx/>
              <a:buChar char="•"/>
            </a:pPr>
            <a:r>
              <a:rPr lang="en-US" altLang="en-US" b="1" dirty="0"/>
              <a:t>Some mutual funds or ETFs (exchange-traded funds) are structured as flow-through entities</a:t>
            </a:r>
          </a:p>
          <a:p>
            <a:pPr marL="637954" lvl="1" indent="-176319">
              <a:buFontTx/>
              <a:buChar char="•"/>
            </a:pPr>
            <a:r>
              <a:rPr lang="en-US" altLang="en-US" b="1" dirty="0"/>
              <a:t>Often, they issue a K-1 or a summary statement that will have more than what is in scope</a:t>
            </a:r>
          </a:p>
          <a:p>
            <a:pPr marL="637954" lvl="1" indent="-176319">
              <a:buFontTx/>
              <a:buChar char="•"/>
            </a:pPr>
            <a:r>
              <a:rPr lang="en-US" altLang="en-US" b="1" dirty="0"/>
              <a:t>Computing basis in these securities can be very complex and most are not yet “covered securities”</a:t>
            </a:r>
          </a:p>
          <a:p>
            <a:pPr marL="637954" lvl="1" indent="-176319">
              <a:buFontTx/>
              <a:buChar char="•"/>
            </a:pPr>
            <a:r>
              <a:rPr lang="en-US" altLang="en-US" b="1" dirty="0"/>
              <a:t>Taxpayers with complex K-1s should be referred to a paid preparer</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64583" indent="-293331">
              <a:spcBef>
                <a:spcPct val="30000"/>
              </a:spcBef>
              <a:defRPr sz="1200">
                <a:solidFill>
                  <a:schemeClr val="tx1"/>
                </a:solidFill>
                <a:latin typeface="Calibri" pitchFamily="34" charset="0"/>
                <a:cs typeface="Arial" charset="0"/>
              </a:defRPr>
            </a:lvl2pPr>
            <a:lvl3pPr marL="1176528" indent="-234023">
              <a:spcBef>
                <a:spcPct val="30000"/>
              </a:spcBef>
              <a:defRPr sz="1200">
                <a:solidFill>
                  <a:schemeClr val="tx1"/>
                </a:solidFill>
                <a:latin typeface="Calibri" pitchFamily="34" charset="0"/>
                <a:cs typeface="Arial" charset="0"/>
              </a:defRPr>
            </a:lvl3pPr>
            <a:lvl4pPr marL="1647780" indent="-234023">
              <a:spcBef>
                <a:spcPct val="30000"/>
              </a:spcBef>
              <a:defRPr sz="1200">
                <a:solidFill>
                  <a:schemeClr val="tx1"/>
                </a:solidFill>
                <a:latin typeface="Calibri" pitchFamily="34" charset="0"/>
                <a:cs typeface="Arial" charset="0"/>
              </a:defRPr>
            </a:lvl4pPr>
            <a:lvl5pPr marL="2119032" indent="-234023">
              <a:spcBef>
                <a:spcPct val="30000"/>
              </a:spcBef>
              <a:defRPr sz="1200">
                <a:solidFill>
                  <a:schemeClr val="tx1"/>
                </a:solidFill>
                <a:latin typeface="Calibri" pitchFamily="34" charset="0"/>
                <a:cs typeface="Arial" charset="0"/>
              </a:defRPr>
            </a:lvl5pPr>
            <a:lvl6pPr marL="2580667" indent="-234023" eaLnBrk="0" fontAlgn="base" hangingPunct="0">
              <a:spcBef>
                <a:spcPct val="30000"/>
              </a:spcBef>
              <a:spcAft>
                <a:spcPct val="0"/>
              </a:spcAft>
              <a:defRPr sz="1200">
                <a:solidFill>
                  <a:schemeClr val="tx1"/>
                </a:solidFill>
                <a:latin typeface="Calibri" pitchFamily="34" charset="0"/>
                <a:cs typeface="Arial" charset="0"/>
              </a:defRPr>
            </a:lvl6pPr>
            <a:lvl7pPr marL="3042302" indent="-234023" eaLnBrk="0" fontAlgn="base" hangingPunct="0">
              <a:spcBef>
                <a:spcPct val="30000"/>
              </a:spcBef>
              <a:spcAft>
                <a:spcPct val="0"/>
              </a:spcAft>
              <a:defRPr sz="1200">
                <a:solidFill>
                  <a:schemeClr val="tx1"/>
                </a:solidFill>
                <a:latin typeface="Calibri" pitchFamily="34" charset="0"/>
                <a:cs typeface="Arial" charset="0"/>
              </a:defRPr>
            </a:lvl7pPr>
            <a:lvl8pPr marL="3503937" indent="-234023" eaLnBrk="0" fontAlgn="base" hangingPunct="0">
              <a:spcBef>
                <a:spcPct val="30000"/>
              </a:spcBef>
              <a:spcAft>
                <a:spcPct val="0"/>
              </a:spcAft>
              <a:defRPr sz="1200">
                <a:solidFill>
                  <a:schemeClr val="tx1"/>
                </a:solidFill>
                <a:latin typeface="Calibri" pitchFamily="34" charset="0"/>
                <a:cs typeface="Arial" charset="0"/>
              </a:defRPr>
            </a:lvl8pPr>
            <a:lvl9pPr marL="3965572" indent="-234023"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4F3AE07-573F-4C14-A238-542D1D8011B4}" type="slidenum">
              <a:rPr lang="en-US" altLang="en-US" smtClean="0">
                <a:cs typeface="Calibri" panose="020F0502020204030204" pitchFamily="34" charset="0"/>
              </a:rPr>
              <a:pPr>
                <a:spcBef>
                  <a:spcPct val="0"/>
                </a:spcBef>
              </a:pPr>
              <a:t>59</a:t>
            </a:fld>
            <a:endParaRPr lang="en-US" altLang="en-US" dirty="0">
              <a:cs typeface="Calibri" panose="020F0502020204030204" pitchFamily="34" charset="0"/>
            </a:endParaRPr>
          </a:p>
        </p:txBody>
      </p:sp>
    </p:spTree>
    <p:extLst>
      <p:ext uri="{BB962C8B-B14F-4D97-AF65-F5344CB8AC3E}">
        <p14:creationId xmlns:p14="http://schemas.microsoft.com/office/powerpoint/2010/main" val="8942122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CB578FA0-DCAF-4A49-B54E-CDFA51E6021D}" type="slidenum">
              <a:rPr lang="en-US" altLang="en-US">
                <a:cs typeface="Calibri" panose="020F0502020204030204" pitchFamily="34" charset="0"/>
              </a:rPr>
              <a:pPr algn="r" eaLnBrk="1" hangingPunct="1">
                <a:spcBef>
                  <a:spcPct val="0"/>
                </a:spcBef>
              </a:pPr>
              <a:t>60</a:t>
            </a:fld>
            <a:endParaRPr lang="en-US" altLang="en-US" dirty="0">
              <a:cs typeface="Calibri" panose="020F050202020403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Cost and Cost Basis mean the same thing</a:t>
            </a:r>
          </a:p>
          <a:p>
            <a:pPr marL="173113" indent="-173113" eaLnBrk="1" hangingPunct="1">
              <a:buFontTx/>
              <a:buChar char="•"/>
            </a:pPr>
            <a:r>
              <a:rPr lang="en-US" altLang="en-US" dirty="0"/>
              <a:t>Bonds and the adjustment to basis for amortization of premium or discount is beyond the scope of this discussion</a:t>
            </a:r>
          </a:p>
          <a:p>
            <a:pPr marL="634748" lvl="1" indent="-173113" eaLnBrk="1" hangingPunct="1">
              <a:buFontTx/>
              <a:buChar char="•"/>
            </a:pPr>
            <a:r>
              <a:rPr lang="en-US" altLang="en-US" dirty="0"/>
              <a:t>If there is any amortization required for a bond, the payer or the taxpayer must </a:t>
            </a:r>
          </a:p>
          <a:p>
            <a:pPr marL="1096383" lvl="2" indent="-173113" eaLnBrk="1" hangingPunct="1">
              <a:buFontTx/>
              <a:buChar char="•"/>
            </a:pPr>
            <a:r>
              <a:rPr lang="en-US" altLang="en-US" dirty="0"/>
              <a:t>Compute the amortization</a:t>
            </a:r>
          </a:p>
          <a:p>
            <a:pPr marL="1096383" lvl="2" indent="-173113" eaLnBrk="1" hangingPunct="1">
              <a:buFontTx/>
              <a:buChar char="•"/>
            </a:pPr>
            <a:r>
              <a:rPr lang="en-US" altLang="en-US" dirty="0"/>
              <a:t>Determine the proper basis upon disposition</a:t>
            </a:r>
          </a:p>
          <a:p>
            <a:pPr marL="173113" indent="-173113">
              <a:buFontTx/>
              <a:buChar char="•"/>
            </a:pPr>
            <a:r>
              <a:rPr lang="en-US" altLang="en-US" b="1" dirty="0"/>
              <a:t>Covered security</a:t>
            </a:r>
            <a:r>
              <a:rPr lang="en-US" altLang="en-US" dirty="0"/>
              <a:t>: This category was created in </a:t>
            </a:r>
            <a:r>
              <a:rPr lang="en-US" altLang="en-US" dirty="0">
                <a:hlinkClick r:id="rId3" tooltip="s:Energy Improvement and Extension Act of 2008"/>
              </a:rPr>
              <a:t>Section 403</a:t>
            </a:r>
            <a:r>
              <a:rPr lang="en-US" altLang="en-US" dirty="0"/>
              <a:t> of the </a:t>
            </a:r>
            <a:r>
              <a:rPr lang="en-US" altLang="en-US" dirty="0">
                <a:hlinkClick r:id="rId4" tooltip="Energy Improvement and Extension Act of 2008"/>
              </a:rPr>
              <a:t>Energy Improvement and Extension Act of 2008</a:t>
            </a:r>
            <a:r>
              <a:rPr lang="en-US" altLang="en-US" dirty="0"/>
              <a:t> (</a:t>
            </a:r>
            <a:r>
              <a:rPr lang="en-US" altLang="en-US" dirty="0">
                <a:hlinkClick r:id="rId5" tooltip="Public Law 110-343"/>
              </a:rPr>
              <a:t>Public Law 110-343</a:t>
            </a:r>
            <a:r>
              <a:rPr lang="en-US" altLang="en-US" dirty="0"/>
              <a:t>, </a:t>
            </a:r>
            <a:r>
              <a:rPr lang="en-US" altLang="en-US" dirty="0">
                <a:hlinkClick r:id="rId6" tooltip="s:Energy Improvement and Extension Act of 2008"/>
              </a:rPr>
              <a:t>division B</a:t>
            </a:r>
            <a:r>
              <a:rPr lang="en-US" altLang="en-US" dirty="0"/>
              <a:t>). In US tax law, a covered security is one which, on sale, the broker must report to the IRS the customer's basis and whether the sale is short-term or long-term. This applies to certain types of securities, acquired after a specified effective date – the law phases in between January 1, 2011 and January 1, 2013 (or later).</a:t>
            </a:r>
          </a:p>
        </p:txBody>
      </p:sp>
    </p:spTree>
    <p:extLst>
      <p:ext uri="{BB962C8B-B14F-4D97-AF65-F5344CB8AC3E}">
        <p14:creationId xmlns:p14="http://schemas.microsoft.com/office/powerpoint/2010/main" val="1359436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14205B9E-F243-4BF5-AFC8-D772ACB212ED}" type="slidenum">
              <a:rPr lang="en-US" altLang="en-US">
                <a:cs typeface="Calibri" panose="020F0502020204030204" pitchFamily="34" charset="0"/>
              </a:rPr>
              <a:pPr algn="r" eaLnBrk="1" hangingPunct="1">
                <a:spcBef>
                  <a:spcPct val="0"/>
                </a:spcBef>
              </a:pPr>
              <a:t>61</a:t>
            </a:fld>
            <a:endParaRPr lang="en-US" altLang="en-US" dirty="0">
              <a:cs typeface="Calibri" panose="020F050202020403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Cost and Cost Basis mean the same thing</a:t>
            </a:r>
          </a:p>
          <a:p>
            <a:pPr marL="173113" indent="-173113" eaLnBrk="1" hangingPunct="1">
              <a:buFontTx/>
              <a:buChar char="•"/>
            </a:pPr>
            <a:r>
              <a:rPr lang="en-US" altLang="en-US" dirty="0"/>
              <a:t>Sometimes for low AGI taxpayers, using $0 as basis will not affect tax amount.</a:t>
            </a:r>
          </a:p>
        </p:txBody>
      </p:sp>
    </p:spTree>
    <p:extLst>
      <p:ext uri="{BB962C8B-B14F-4D97-AF65-F5344CB8AC3E}">
        <p14:creationId xmlns:p14="http://schemas.microsoft.com/office/powerpoint/2010/main" val="22166127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5BCED522-FCEC-4A05-B7C3-FFD0BC115BC8}" type="slidenum">
              <a:rPr lang="en-US" altLang="en-US">
                <a:cs typeface="Calibri" panose="020F0502020204030204" pitchFamily="34" charset="0"/>
              </a:rPr>
              <a:pPr algn="r" eaLnBrk="1" hangingPunct="1">
                <a:spcBef>
                  <a:spcPct val="0"/>
                </a:spcBef>
              </a:pPr>
              <a:t>62</a:t>
            </a:fld>
            <a:endParaRPr lang="en-US" altLang="en-US" dirty="0">
              <a:cs typeface="Calibri" panose="020F0502020204030204"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a:t>Cost and Cost Basis mean the same thing</a:t>
            </a:r>
          </a:p>
        </p:txBody>
      </p:sp>
    </p:spTree>
    <p:extLst>
      <p:ext uri="{BB962C8B-B14F-4D97-AF65-F5344CB8AC3E}">
        <p14:creationId xmlns:p14="http://schemas.microsoft.com/office/powerpoint/2010/main" val="2596116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BBAC2050-CE9E-418D-9B00-6D875196AE50}" type="slidenum">
              <a:rPr lang="en-US" altLang="en-US">
                <a:cs typeface="Calibri" panose="020F0502020204030204" pitchFamily="34" charset="0"/>
              </a:rPr>
              <a:pPr algn="r" eaLnBrk="1" hangingPunct="1">
                <a:spcBef>
                  <a:spcPct val="0"/>
                </a:spcBef>
              </a:pPr>
              <a:t>63</a:t>
            </a:fld>
            <a:endParaRPr lang="en-US" altLang="en-US" dirty="0">
              <a:cs typeface="Calibri" panose="020F050202020403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dirty="0"/>
              <a:t>First-in first-out: – the earliest purchased shares are treated as being sold first, until that lot is depleted; then use the next earliest purchase</a:t>
            </a:r>
          </a:p>
          <a:p>
            <a:pPr marL="173113" indent="-173113" eaLnBrk="1" hangingPunct="1">
              <a:buFontTx/>
              <a:buChar char="•"/>
            </a:pPr>
            <a:r>
              <a:rPr lang="en-US" altLang="en-US" b="1" dirty="0"/>
              <a:t>For covered securities, described later, brokerages will follow instructions from the account holder on the method they want to use for multiple lots</a:t>
            </a:r>
          </a:p>
        </p:txBody>
      </p:sp>
    </p:spTree>
    <p:extLst>
      <p:ext uri="{BB962C8B-B14F-4D97-AF65-F5344CB8AC3E}">
        <p14:creationId xmlns:p14="http://schemas.microsoft.com/office/powerpoint/2010/main" val="1292869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D0AD74F3-E6C3-4853-AC01-B595749F443D}" type="slidenum">
              <a:rPr lang="en-US" altLang="en-US">
                <a:cs typeface="Calibri" panose="020F0502020204030204" pitchFamily="34" charset="0"/>
              </a:rPr>
              <a:pPr algn="r" eaLnBrk="1" hangingPunct="1">
                <a:spcBef>
                  <a:spcPct val="0"/>
                </a:spcBef>
              </a:pPr>
              <a:t>64</a:t>
            </a:fld>
            <a:endParaRPr lang="en-US" altLang="en-US" dirty="0">
              <a:cs typeface="Calibri" panose="020F050202020403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a:t>Special rules for gifts received before 1977</a:t>
            </a:r>
          </a:p>
          <a:p>
            <a:pPr marL="173113" indent="-173113" eaLnBrk="1" hangingPunct="1">
              <a:buFontTx/>
              <a:buChar char="•"/>
            </a:pPr>
            <a:r>
              <a:rPr lang="en-US" altLang="en-US" b="1"/>
              <a:t>See Pub 550 if want more details on property received as a gift</a:t>
            </a:r>
          </a:p>
        </p:txBody>
      </p:sp>
    </p:spTree>
    <p:extLst>
      <p:ext uri="{BB962C8B-B14F-4D97-AF65-F5344CB8AC3E}">
        <p14:creationId xmlns:p14="http://schemas.microsoft.com/office/powerpoint/2010/main" val="348175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The IRS will not provide the IP PIN over the phone and will not resend the letter.</a:t>
            </a:r>
            <a:r>
              <a:rPr lang="en-US" b="1" baseline="0" dirty="0"/>
              <a:t>  They will tell the taxpayer to file a paper return.</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7</a:t>
            </a:fld>
            <a:endParaRPr lang="en-US" altLang="en-US"/>
          </a:p>
        </p:txBody>
      </p:sp>
    </p:spTree>
    <p:extLst>
      <p:ext uri="{BB962C8B-B14F-4D97-AF65-F5344CB8AC3E}">
        <p14:creationId xmlns:p14="http://schemas.microsoft.com/office/powerpoint/2010/main" val="453279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b="1"/>
              <a:t>The executor can choose to value the estate’s assets at the date of death or the alternate valuation date</a:t>
            </a:r>
          </a:p>
          <a:p>
            <a:pPr marL="173113" indent="-173113">
              <a:buFontTx/>
              <a:buChar char="•"/>
            </a:pPr>
            <a:r>
              <a:rPr lang="en-US" altLang="en-US" b="1"/>
              <a:t>The Alternate valuation date is the date six months after the date of death</a:t>
            </a:r>
          </a:p>
          <a:p>
            <a:pPr marL="173113" indent="-173113">
              <a:buFontTx/>
              <a:buChar char="•"/>
            </a:pPr>
            <a:r>
              <a:rPr lang="en-US" altLang="en-US" b="1"/>
              <a:t>If no estate tax return was filed, basis is fair market value on the date of death</a:t>
            </a:r>
          </a:p>
          <a:p>
            <a:pPr marL="173113" indent="-173113">
              <a:buFontTx/>
              <a:buChar char="•"/>
            </a:pPr>
            <a:endParaRPr lang="en-US" altLang="en-US" b="1"/>
          </a:p>
          <a:p>
            <a:pPr marL="173113" indent="-173113">
              <a:buFontTx/>
              <a:buChar char="•"/>
            </a:pPr>
            <a:r>
              <a:rPr lang="en-US" altLang="en-US" b="1"/>
              <a:t>Special rules may apply to community property</a:t>
            </a:r>
          </a:p>
          <a:p>
            <a:pPr marL="634748" lvl="1" indent="-173113">
              <a:buFontTx/>
              <a:buChar char="•"/>
            </a:pPr>
            <a:r>
              <a:rPr lang="en-US" altLang="en-US" b="1"/>
              <a:t>Surviving spouse may step up the basis of the whole property to fair market value, not just the decedent’s half</a:t>
            </a:r>
          </a:p>
        </p:txBody>
      </p:sp>
    </p:spTree>
    <p:extLst>
      <p:ext uri="{BB962C8B-B14F-4D97-AF65-F5344CB8AC3E}">
        <p14:creationId xmlns:p14="http://schemas.microsoft.com/office/powerpoint/2010/main" val="14679695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b="1"/>
              <a:t>If no estate tax return was filed, basis is fair market value on the date of death</a:t>
            </a:r>
          </a:p>
          <a:p>
            <a:pPr marL="173113" indent="-173113">
              <a:buFontTx/>
              <a:buChar char="•"/>
            </a:pPr>
            <a:endParaRPr lang="en-US" altLang="en-US" b="1"/>
          </a:p>
          <a:p>
            <a:pPr marL="173113" indent="-173113">
              <a:buFontTx/>
              <a:buChar char="•"/>
            </a:pPr>
            <a:r>
              <a:rPr lang="en-US" altLang="en-US" b="1"/>
              <a:t>INHERIT property is long term</a:t>
            </a:r>
          </a:p>
        </p:txBody>
      </p:sp>
    </p:spTree>
    <p:extLst>
      <p:ext uri="{BB962C8B-B14F-4D97-AF65-F5344CB8AC3E}">
        <p14:creationId xmlns:p14="http://schemas.microsoft.com/office/powerpoint/2010/main" val="2708669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21A306F0-3832-4231-AE4E-C4DC35B636FA}" type="slidenum">
              <a:rPr lang="en-US" altLang="en-US" smtClean="0">
                <a:cs typeface="Calibri" panose="020F0502020204030204" pitchFamily="34" charset="0"/>
              </a:rPr>
              <a:pPr>
                <a:spcBef>
                  <a:spcPct val="0"/>
                </a:spcBef>
              </a:pPr>
              <a:t>67</a:t>
            </a:fld>
            <a:endParaRPr lang="en-US" altLang="en-US" dirty="0">
              <a:cs typeface="Calibri" panose="020F050202020403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dirty="0"/>
              <a:t>Trade date </a:t>
            </a:r>
            <a:r>
              <a:rPr lang="en-US" altLang="en-US" dirty="0"/>
              <a:t>is the date the buy or sell order is executed</a:t>
            </a:r>
          </a:p>
          <a:p>
            <a:pPr marL="634748" lvl="1" indent="-173113" eaLnBrk="1" hangingPunct="1">
              <a:buFontTx/>
              <a:buChar char="•"/>
            </a:pPr>
            <a:r>
              <a:rPr lang="en-US" altLang="en-US" b="1" dirty="0"/>
              <a:t>Stocks</a:t>
            </a:r>
            <a:r>
              <a:rPr lang="en-US" altLang="en-US" dirty="0"/>
              <a:t> trade throughout the day the particular stock exchange is open, including after-hour markets</a:t>
            </a:r>
            <a:endParaRPr lang="en-US" altLang="en-US" b="1" dirty="0"/>
          </a:p>
          <a:p>
            <a:pPr marL="634748" lvl="1" indent="-173113" eaLnBrk="1" hangingPunct="1">
              <a:buFontTx/>
              <a:buChar char="•"/>
            </a:pPr>
            <a:r>
              <a:rPr lang="en-US" altLang="en-US" b="1" dirty="0"/>
              <a:t>Mutual funds </a:t>
            </a:r>
            <a:r>
              <a:rPr lang="en-US" altLang="en-US" dirty="0"/>
              <a:t>trade at the closing price of the day</a:t>
            </a:r>
          </a:p>
          <a:p>
            <a:pPr marL="173113" indent="-173113" eaLnBrk="1" hangingPunct="1">
              <a:buFontTx/>
              <a:buChar char="•"/>
            </a:pPr>
            <a:r>
              <a:rPr lang="en-US" altLang="en-US" b="1" dirty="0"/>
              <a:t>Settlement date</a:t>
            </a:r>
            <a:endParaRPr lang="en-US" altLang="en-US" dirty="0"/>
          </a:p>
          <a:p>
            <a:pPr marL="634748" lvl="1" indent="-173113" eaLnBrk="1" hangingPunct="1">
              <a:buFontTx/>
              <a:buChar char="•"/>
            </a:pPr>
            <a:r>
              <a:rPr lang="en-US" altLang="en-US" b="1" dirty="0"/>
              <a:t>Stock – </a:t>
            </a:r>
            <a:r>
              <a:rPr lang="en-US" altLang="en-US" dirty="0"/>
              <a:t>is usually 3 business days after the trade date</a:t>
            </a:r>
          </a:p>
          <a:p>
            <a:pPr marL="634748" lvl="1" indent="-173113" eaLnBrk="1" hangingPunct="1">
              <a:buFontTx/>
              <a:buChar char="•"/>
            </a:pPr>
            <a:r>
              <a:rPr lang="en-US" altLang="en-US" b="1" dirty="0"/>
              <a:t>Mutual funds – </a:t>
            </a:r>
            <a:r>
              <a:rPr lang="en-US" altLang="en-US" dirty="0"/>
              <a:t>can be the next day or several days later</a:t>
            </a:r>
          </a:p>
        </p:txBody>
      </p:sp>
    </p:spTree>
    <p:extLst>
      <p:ext uri="{BB962C8B-B14F-4D97-AF65-F5344CB8AC3E}">
        <p14:creationId xmlns:p14="http://schemas.microsoft.com/office/powerpoint/2010/main" val="1932153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5C192CA2-B007-4B59-A3B5-55A4B79E1082}" type="slidenum">
              <a:rPr lang="en-US" altLang="en-US" smtClean="0">
                <a:cs typeface="Calibri" panose="020F0502020204030204" pitchFamily="34" charset="0"/>
              </a:rPr>
              <a:pPr>
                <a:spcBef>
                  <a:spcPct val="0"/>
                </a:spcBef>
              </a:pPr>
              <a:t>68</a:t>
            </a:fld>
            <a:endParaRPr lang="en-US" altLang="en-US" dirty="0">
              <a:cs typeface="Calibri" panose="020F050202020403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endParaRPr lang="en-US" altLang="en-US"/>
          </a:p>
        </p:txBody>
      </p:sp>
    </p:spTree>
    <p:extLst>
      <p:ext uri="{BB962C8B-B14F-4D97-AF65-F5344CB8AC3E}">
        <p14:creationId xmlns:p14="http://schemas.microsoft.com/office/powerpoint/2010/main" val="26606725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a:t>Emphasize</a:t>
            </a:r>
          </a:p>
          <a:p>
            <a:pPr marL="173113" indent="-173113">
              <a:buFont typeface="Arial" panose="020B0604020202020204" pitchFamily="34" charset="0"/>
              <a:buChar char="•"/>
              <a:defRPr/>
            </a:pPr>
            <a:r>
              <a:rPr lang="en-US" b="1" dirty="0"/>
              <a:t>With better reporting by brokers and more taxpayers using brokers, less adjustments are needed to basis</a:t>
            </a:r>
          </a:p>
          <a:p>
            <a:pPr marL="173113" indent="-173113">
              <a:buFont typeface="Arial" panose="020B0604020202020204" pitchFamily="34" charset="0"/>
              <a:buChar char="•"/>
              <a:defRPr/>
            </a:pPr>
            <a:r>
              <a:rPr lang="en-US" b="1" dirty="0"/>
              <a:t>If Taxpayer is trading stock options or futures, they should be referred to a paid prepare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969F6E-90AB-4065-BCC4-BF8E99059D73}" type="slidenum">
              <a:rPr lang="en-US" altLang="en-US" smtClean="0">
                <a:cs typeface="Calibri" panose="020F0502020204030204" pitchFamily="34" charset="0"/>
              </a:rPr>
              <a:pPr>
                <a:spcBef>
                  <a:spcPct val="0"/>
                </a:spcBef>
              </a:pPr>
              <a:t>69</a:t>
            </a:fld>
            <a:endParaRPr lang="en-US" altLang="en-US" dirty="0">
              <a:cs typeface="Calibri" panose="020F0502020204030204" pitchFamily="34" charset="0"/>
            </a:endParaRPr>
          </a:p>
        </p:txBody>
      </p:sp>
    </p:spTree>
    <p:extLst>
      <p:ext uri="{BB962C8B-B14F-4D97-AF65-F5344CB8AC3E}">
        <p14:creationId xmlns:p14="http://schemas.microsoft.com/office/powerpoint/2010/main" val="2943539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70</a:t>
            </a:fld>
            <a:endParaRPr lang="en-US" altLang="en-US"/>
          </a:p>
        </p:txBody>
      </p:sp>
    </p:spTree>
    <p:extLst>
      <p:ext uri="{BB962C8B-B14F-4D97-AF65-F5344CB8AC3E}">
        <p14:creationId xmlns:p14="http://schemas.microsoft.com/office/powerpoint/2010/main" val="3645172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19406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Wash sales discussed later</a:t>
            </a:r>
          </a:p>
        </p:txBody>
      </p:sp>
    </p:spTree>
    <p:extLst>
      <p:ext uri="{BB962C8B-B14F-4D97-AF65-F5344CB8AC3E}">
        <p14:creationId xmlns:p14="http://schemas.microsoft.com/office/powerpoint/2010/main" val="32769984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Publication 4012, D-38</a:t>
            </a:r>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73</a:t>
            </a:fld>
            <a:endParaRPr lang="en-US" altLang="en-US"/>
          </a:p>
        </p:txBody>
      </p:sp>
    </p:spTree>
    <p:extLst>
      <p:ext uri="{BB962C8B-B14F-4D97-AF65-F5344CB8AC3E}">
        <p14:creationId xmlns:p14="http://schemas.microsoft.com/office/powerpoint/2010/main" val="2261261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Publication 4012, D-26</a:t>
            </a:r>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74</a:t>
            </a:fld>
            <a:endParaRPr lang="en-US" altLang="en-US"/>
          </a:p>
        </p:txBody>
      </p:sp>
    </p:spTree>
    <p:extLst>
      <p:ext uri="{BB962C8B-B14F-4D97-AF65-F5344CB8AC3E}">
        <p14:creationId xmlns:p14="http://schemas.microsoft.com/office/powerpoint/2010/main" val="59292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The IRS will not provide the IP PIN over the phone and will not resend the letter.</a:t>
            </a:r>
            <a:r>
              <a:rPr lang="en-US" b="1" baseline="0" dirty="0"/>
              <a:t>  They will tell the taxpayer to file a paper return.</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a:t>
            </a:fld>
            <a:endParaRPr lang="en-US" altLang="en-US"/>
          </a:p>
        </p:txBody>
      </p:sp>
    </p:spTree>
    <p:extLst>
      <p:ext uri="{BB962C8B-B14F-4D97-AF65-F5344CB8AC3E}">
        <p14:creationId xmlns:p14="http://schemas.microsoft.com/office/powerpoint/2010/main" val="17086833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F8087580-74A3-4E72-AE77-ADF7D7AB364C}" type="datetime1">
              <a:rPr lang="en-US" smtClean="0"/>
              <a:pPr>
                <a:defRPr/>
              </a:pPr>
              <a:t>11/18/2018</a:t>
            </a:fld>
            <a:endParaRPr lang="en-US" dirty="0"/>
          </a:p>
        </p:txBody>
      </p:sp>
      <p:sp>
        <p:nvSpPr>
          <p:cNvPr id="357380" name="Rectangle 2"/>
          <p:cNvSpPr>
            <a:spLocks noGrp="1" noRot="1" noChangeAspect="1" noChangeArrowheads="1" noTextEdit="1"/>
          </p:cNvSpPr>
          <p:nvPr>
            <p:ph type="sldImg"/>
          </p:nvPr>
        </p:nvSpPr>
        <p:spPr bwMode="auto">
          <a:xfrm>
            <a:off x="374650"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a:cs typeface="Arial" panose="020B0604020202020204" pitchFamily="34" charset="0"/>
            </a:endParaRPr>
          </a:p>
        </p:txBody>
      </p:sp>
      <p:sp>
        <p:nvSpPr>
          <p:cNvPr id="3573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EDC90A-A9D1-4096-BF61-991CC3EDEEAC}" type="slidenum">
              <a:rPr lang="en-US" altLang="en-US">
                <a:latin typeface="Verdana" panose="020B0604030504040204" pitchFamily="34" charset="0"/>
              </a:rPr>
              <a:pPr algn="r" eaLnBrk="1" hangingPunct="1">
                <a:spcBef>
                  <a:spcPct val="0"/>
                </a:spcBef>
              </a:pPr>
              <a:t>75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72513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76</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95749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77</a:t>
            </a:fld>
            <a:endParaRPr lang="en-US" altLang="en-US" dirty="0">
              <a:latin typeface="Verdana" panose="020B0604030504040204" pitchFamily="34" charset="0"/>
            </a:endParaRPr>
          </a:p>
        </p:txBody>
      </p:sp>
    </p:spTree>
    <p:extLst>
      <p:ext uri="{BB962C8B-B14F-4D97-AF65-F5344CB8AC3E}">
        <p14:creationId xmlns:p14="http://schemas.microsoft.com/office/powerpoint/2010/main" val="99986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81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458E80-F270-49B4-B889-CAC2A1A50681}" type="slidenum">
              <a:rPr lang="en-US" altLang="en-US">
                <a:latin typeface="Verdana" panose="020B0604030504040204" pitchFamily="34" charset="0"/>
              </a:rPr>
              <a:pPr algn="r" eaLnBrk="1" hangingPunct="1">
                <a:spcBef>
                  <a:spcPct val="0"/>
                </a:spcBef>
              </a:pPr>
              <a:t>78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025570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TaxSlayer navigation: Try the form search box or Federal Section &gt; Income &gt;Enter Myself</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50157" indent="-288522">
              <a:defRPr>
                <a:solidFill>
                  <a:schemeClr val="tx1"/>
                </a:solidFill>
                <a:latin typeface="Verdana" pitchFamily="34" charset="0"/>
                <a:cs typeface="Arial" charset="0"/>
              </a:defRPr>
            </a:lvl2pPr>
            <a:lvl3pPr marL="1154087" indent="-230817">
              <a:defRPr>
                <a:solidFill>
                  <a:schemeClr val="tx1"/>
                </a:solidFill>
                <a:latin typeface="Verdana" pitchFamily="34" charset="0"/>
                <a:cs typeface="Arial" charset="0"/>
              </a:defRPr>
            </a:lvl3pPr>
            <a:lvl4pPr marL="1615722" indent="-230817">
              <a:defRPr>
                <a:solidFill>
                  <a:schemeClr val="tx1"/>
                </a:solidFill>
                <a:latin typeface="Verdana" pitchFamily="34" charset="0"/>
                <a:cs typeface="Arial" charset="0"/>
              </a:defRPr>
            </a:lvl4pPr>
            <a:lvl5pPr marL="2077357" indent="-230817">
              <a:defRPr>
                <a:solidFill>
                  <a:schemeClr val="tx1"/>
                </a:solidFill>
                <a:latin typeface="Verdana" pitchFamily="34" charset="0"/>
                <a:cs typeface="Arial" charset="0"/>
              </a:defRPr>
            </a:lvl5pPr>
            <a:lvl6pPr marL="2538992" indent="-230817" eaLnBrk="0" fontAlgn="base" hangingPunct="0">
              <a:spcBef>
                <a:spcPct val="0"/>
              </a:spcBef>
              <a:spcAft>
                <a:spcPct val="0"/>
              </a:spcAft>
              <a:defRPr>
                <a:solidFill>
                  <a:schemeClr val="tx1"/>
                </a:solidFill>
                <a:latin typeface="Verdana" pitchFamily="34" charset="0"/>
                <a:cs typeface="Arial" charset="0"/>
              </a:defRPr>
            </a:lvl6pPr>
            <a:lvl7pPr marL="3000626" indent="-230817" eaLnBrk="0" fontAlgn="base" hangingPunct="0">
              <a:spcBef>
                <a:spcPct val="0"/>
              </a:spcBef>
              <a:spcAft>
                <a:spcPct val="0"/>
              </a:spcAft>
              <a:defRPr>
                <a:solidFill>
                  <a:schemeClr val="tx1"/>
                </a:solidFill>
                <a:latin typeface="Verdana" pitchFamily="34" charset="0"/>
                <a:cs typeface="Arial" charset="0"/>
              </a:defRPr>
            </a:lvl7pPr>
            <a:lvl8pPr marL="3462261" indent="-230817" eaLnBrk="0" fontAlgn="base" hangingPunct="0">
              <a:spcBef>
                <a:spcPct val="0"/>
              </a:spcBef>
              <a:spcAft>
                <a:spcPct val="0"/>
              </a:spcAft>
              <a:defRPr>
                <a:solidFill>
                  <a:schemeClr val="tx1"/>
                </a:solidFill>
                <a:latin typeface="Verdana" pitchFamily="34" charset="0"/>
                <a:cs typeface="Arial" charset="0"/>
              </a:defRPr>
            </a:lvl8pPr>
            <a:lvl9pPr marL="3923896" indent="-230817" eaLnBrk="0" fontAlgn="base" hangingPunct="0">
              <a:spcBef>
                <a:spcPct val="0"/>
              </a:spcBef>
              <a:spcAft>
                <a:spcPct val="0"/>
              </a:spcAft>
              <a:defRPr>
                <a:solidFill>
                  <a:schemeClr val="tx1"/>
                </a:solidFill>
                <a:latin typeface="Verdana" pitchFamily="34" charset="0"/>
                <a:cs typeface="Arial" charset="0"/>
              </a:defRPr>
            </a:lvl9pPr>
          </a:lstStyle>
          <a:p>
            <a:fld id="{F7BDE23D-B7F2-42B2-A422-F1F357D73B0F}" type="slidenum">
              <a:rPr lang="en-US" altLang="en-US" smtClean="0">
                <a:latin typeface="Calibri" pitchFamily="34" charset="0"/>
                <a:cs typeface="Calibri" panose="020F0502020204030204" pitchFamily="34" charset="0"/>
              </a:rPr>
              <a:pPr/>
              <a:t>79</a:t>
            </a:fld>
            <a:endParaRPr lang="en-US" altLang="en-US"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1731694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80</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20286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81</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826609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614363" y="893763"/>
            <a:ext cx="5726112" cy="3222625"/>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075425" y="4428287"/>
            <a:ext cx="4808820" cy="3576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defTabSz="439552">
              <a:defRPr/>
            </a:pPr>
            <a:endParaRPr lang="en-US" altLang="en-US" dirty="0">
              <a:solidFill>
                <a:prstClr val="black"/>
              </a:solidFill>
              <a:latin typeface="Calibri"/>
            </a:endParaRPr>
          </a:p>
        </p:txBody>
      </p:sp>
    </p:spTree>
    <p:extLst>
      <p:ext uri="{BB962C8B-B14F-4D97-AF65-F5344CB8AC3E}">
        <p14:creationId xmlns:p14="http://schemas.microsoft.com/office/powerpoint/2010/main" val="30267852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83</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84</a:t>
            </a:fld>
            <a:endParaRPr lang="en-US" altLang="en-US" dirty="0"/>
          </a:p>
        </p:txBody>
      </p:sp>
    </p:spTree>
    <p:extLst>
      <p:ext uri="{BB962C8B-B14F-4D97-AF65-F5344CB8AC3E}">
        <p14:creationId xmlns:p14="http://schemas.microsoft.com/office/powerpoint/2010/main" val="135722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The term “Pensions” is used generically to refer to employer-sponsored retirement plans</a:t>
            </a:r>
          </a:p>
          <a:p>
            <a:pPr eaLnBrk="1" hangingPunct="1">
              <a:spcBef>
                <a:spcPct val="0"/>
              </a:spcBef>
            </a:pPr>
            <a:r>
              <a:rPr lang="en-US" altLang="en-US" b="1" dirty="0"/>
              <a:t>Pension income is generally reported on form 1099-R but may also be reported on RRB-1099-R (green portion) for railroad retiree or Form CSA-1099-R for civil service employees.</a:t>
            </a:r>
          </a:p>
          <a:p>
            <a:pPr eaLnBrk="1" hangingPunct="1">
              <a:spcBef>
                <a:spcPct val="0"/>
              </a:spcBef>
            </a:pPr>
            <a:r>
              <a:rPr lang="en-US" altLang="en-US" b="1" dirty="0"/>
              <a:t>Premature IRA distributions prior to age 59½ may result in a 10% tax additional tax. There are exception codes.</a:t>
            </a:r>
          </a:p>
        </p:txBody>
      </p:sp>
      <p:sp>
        <p:nvSpPr>
          <p:cNvPr id="5" name="Slide Number Placeholder 4"/>
          <p:cNvSpPr>
            <a:spLocks noGrp="1"/>
          </p:cNvSpPr>
          <p:nvPr>
            <p:ph type="sldNum" sz="quarter" idx="12"/>
          </p:nvPr>
        </p:nvSpPr>
        <p:spPr/>
        <p:txBody>
          <a:bodyPr/>
          <a:lstStyle/>
          <a:p>
            <a:fld id="{F5F29504-3EB7-4D64-9853-A98680AD298B}" type="slidenum">
              <a:rPr lang="en-US" smtClean="0"/>
              <a:t>9</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10325757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b="1" dirty="0"/>
              <a:t>If premium is more than $3,000, the balance can be claimed as a medical insurance deduction on Sch A.</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85</a:t>
            </a:fld>
            <a:endParaRPr lang="en-US" altLang="en-US" dirty="0"/>
          </a:p>
        </p:txBody>
      </p:sp>
    </p:spTree>
    <p:extLst>
      <p:ext uri="{BB962C8B-B14F-4D97-AF65-F5344CB8AC3E}">
        <p14:creationId xmlns:p14="http://schemas.microsoft.com/office/powerpoint/2010/main" val="4277434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b="1" dirty="0"/>
              <a:t>If premium is more than $3,000, the balance can be claimed as a medical insurance deduction.</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86</a:t>
            </a:fld>
            <a:endParaRPr lang="en-US" altLang="en-US" dirty="0"/>
          </a:p>
        </p:txBody>
      </p:sp>
    </p:spTree>
    <p:extLst>
      <p:ext uri="{BB962C8B-B14F-4D97-AF65-F5344CB8AC3E}">
        <p14:creationId xmlns:p14="http://schemas.microsoft.com/office/powerpoint/2010/main" val="21258594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87</a:t>
            </a:fld>
            <a:endParaRPr lang="en-US" altLang="en-US" dirty="0"/>
          </a:p>
        </p:txBody>
      </p:sp>
    </p:spTree>
    <p:extLst>
      <p:ext uri="{BB962C8B-B14F-4D97-AF65-F5344CB8AC3E}">
        <p14:creationId xmlns:p14="http://schemas.microsoft.com/office/powerpoint/2010/main" val="1046675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88</a:t>
            </a:fld>
            <a:endParaRPr lang="en-US" altLang="en-US" dirty="0"/>
          </a:p>
        </p:txBody>
      </p:sp>
    </p:spTree>
    <p:extLst>
      <p:ext uri="{BB962C8B-B14F-4D97-AF65-F5344CB8AC3E}">
        <p14:creationId xmlns:p14="http://schemas.microsoft.com/office/powerpoint/2010/main" val="22137957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89</a:t>
            </a:fld>
            <a:endParaRPr lang="en-US" altLang="en-US" dirty="0"/>
          </a:p>
        </p:txBody>
      </p:sp>
    </p:spTree>
    <p:extLst>
      <p:ext uri="{BB962C8B-B14F-4D97-AF65-F5344CB8AC3E}">
        <p14:creationId xmlns:p14="http://schemas.microsoft.com/office/powerpoint/2010/main" val="23301364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90</a:t>
            </a:fld>
            <a:endParaRPr lang="en-US" altLang="en-US" dirty="0"/>
          </a:p>
        </p:txBody>
      </p:sp>
    </p:spTree>
    <p:extLst>
      <p:ext uri="{BB962C8B-B14F-4D97-AF65-F5344CB8AC3E}">
        <p14:creationId xmlns:p14="http://schemas.microsoft.com/office/powerpoint/2010/main" val="34184927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91</a:t>
            </a:fld>
            <a:endParaRPr lang="en-US" altLang="en-US" dirty="0"/>
          </a:p>
        </p:txBody>
      </p:sp>
    </p:spTree>
    <p:extLst>
      <p:ext uri="{BB962C8B-B14F-4D97-AF65-F5344CB8AC3E}">
        <p14:creationId xmlns:p14="http://schemas.microsoft.com/office/powerpoint/2010/main" val="37686830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92</a:t>
            </a:fld>
            <a:endParaRPr lang="en-US" altLang="en-US" dirty="0"/>
          </a:p>
        </p:txBody>
      </p:sp>
    </p:spTree>
    <p:extLst>
      <p:ext uri="{BB962C8B-B14F-4D97-AF65-F5344CB8AC3E}">
        <p14:creationId xmlns:p14="http://schemas.microsoft.com/office/powerpoint/2010/main" val="3450889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93</a:t>
            </a:fld>
            <a:endParaRPr lang="en-US" altLang="en-US"/>
          </a:p>
        </p:txBody>
      </p:sp>
    </p:spTree>
    <p:extLst>
      <p:ext uri="{BB962C8B-B14F-4D97-AF65-F5344CB8AC3E}">
        <p14:creationId xmlns:p14="http://schemas.microsoft.com/office/powerpoint/2010/main" val="9519019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94</a:t>
            </a:fld>
            <a:endParaRPr lang="en-US" altLang="en-US"/>
          </a:p>
        </p:txBody>
      </p:sp>
    </p:spTree>
    <p:extLst>
      <p:ext uri="{BB962C8B-B14F-4D97-AF65-F5344CB8AC3E}">
        <p14:creationId xmlns:p14="http://schemas.microsoft.com/office/powerpoint/2010/main" val="55413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DEE475E-8C01-4E23-8FC1-EB84F9483284}" type="slidenum">
              <a:rPr lang="en-US" altLang="en-US"/>
              <a:pPr>
                <a:spcBef>
                  <a:spcPct val="0"/>
                </a:spcBef>
                <a:buClrTx/>
                <a:buFontTx/>
                <a:buNone/>
              </a:pPr>
              <a:t>10</a:t>
            </a:fld>
            <a:endParaRPr lang="en-US" altLang="en-US"/>
          </a:p>
        </p:txBody>
      </p:sp>
      <p:sp>
        <p:nvSpPr>
          <p:cNvPr id="140291"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Instructors should note that boxes 2b and 9b are often</a:t>
            </a:r>
            <a:r>
              <a:rPr lang="en-US" altLang="en-US" b="1" baseline="0" dirty="0"/>
              <a:t> filled out for pensions.</a:t>
            </a:r>
            <a:endParaRPr lang="en-US" altLang="en-US" b="1" dirty="0"/>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808853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r>
              <a:rPr lang="en-US" b="1" dirty="0"/>
              <a:t>Homestead Benefit cannot be used by the State Refund Worksheet as the worksheet can only be uses the prior tax year’s data.</a:t>
            </a:r>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95</a:t>
            </a:fld>
            <a:endParaRPr lang="en-US" altLang="en-US"/>
          </a:p>
        </p:txBody>
      </p:sp>
    </p:spTree>
    <p:extLst>
      <p:ext uri="{BB962C8B-B14F-4D97-AF65-F5344CB8AC3E}">
        <p14:creationId xmlns:p14="http://schemas.microsoft.com/office/powerpoint/2010/main" val="718983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171450" indent="-171450"/>
            <a:r>
              <a:rPr lang="en-US" b="1" dirty="0"/>
              <a:t>Note that the Recovery entries are all negative, so their sum will be a </a:t>
            </a:r>
            <a:r>
              <a:rPr lang="en-US" b="1"/>
              <a:t>negative amount</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96</a:t>
            </a:fld>
            <a:endParaRPr lang="en-US" altLang="en-US"/>
          </a:p>
        </p:txBody>
      </p:sp>
    </p:spTree>
    <p:extLst>
      <p:ext uri="{BB962C8B-B14F-4D97-AF65-F5344CB8AC3E}">
        <p14:creationId xmlns:p14="http://schemas.microsoft.com/office/powerpoint/2010/main" val="23695308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97</a:t>
            </a:fld>
            <a:endParaRPr lang="en-US" altLang="en-US"/>
          </a:p>
        </p:txBody>
      </p:sp>
    </p:spTree>
    <p:extLst>
      <p:ext uri="{BB962C8B-B14F-4D97-AF65-F5344CB8AC3E}">
        <p14:creationId xmlns:p14="http://schemas.microsoft.com/office/powerpoint/2010/main" val="13515996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98</a:t>
            </a:fld>
            <a:endParaRPr lang="en-US" altLang="en-US"/>
          </a:p>
        </p:txBody>
      </p:sp>
    </p:spTree>
    <p:extLst>
      <p:ext uri="{BB962C8B-B14F-4D97-AF65-F5344CB8AC3E}">
        <p14:creationId xmlns:p14="http://schemas.microsoft.com/office/powerpoint/2010/main" val="40554144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99</a:t>
            </a:fld>
            <a:endParaRPr lang="en-US" altLang="en-US"/>
          </a:p>
        </p:txBody>
      </p:sp>
    </p:spTree>
    <p:extLst>
      <p:ext uri="{BB962C8B-B14F-4D97-AF65-F5344CB8AC3E}">
        <p14:creationId xmlns:p14="http://schemas.microsoft.com/office/powerpoint/2010/main" val="39542195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100</a:t>
            </a:fld>
            <a:endParaRPr lang="en-US" altLang="en-US"/>
          </a:p>
        </p:txBody>
      </p:sp>
    </p:spTree>
    <p:extLst>
      <p:ext uri="{BB962C8B-B14F-4D97-AF65-F5344CB8AC3E}">
        <p14:creationId xmlns:p14="http://schemas.microsoft.com/office/powerpoint/2010/main" val="14518706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101</a:t>
            </a:fld>
            <a:endParaRPr lang="en-US" altLang="en-US"/>
          </a:p>
        </p:txBody>
      </p:sp>
    </p:spTree>
    <p:extLst>
      <p:ext uri="{BB962C8B-B14F-4D97-AF65-F5344CB8AC3E}">
        <p14:creationId xmlns:p14="http://schemas.microsoft.com/office/powerpoint/2010/main" val="41379688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102</a:t>
            </a:fld>
            <a:endParaRPr lang="en-US" altLang="en-US"/>
          </a:p>
        </p:txBody>
      </p:sp>
    </p:spTree>
    <p:extLst>
      <p:ext uri="{BB962C8B-B14F-4D97-AF65-F5344CB8AC3E}">
        <p14:creationId xmlns:p14="http://schemas.microsoft.com/office/powerpoint/2010/main" val="6285919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103</a:t>
            </a:fld>
            <a:endParaRPr lang="en-US" altLang="en-US"/>
          </a:p>
        </p:txBody>
      </p:sp>
    </p:spTree>
    <p:extLst>
      <p:ext uri="{BB962C8B-B14F-4D97-AF65-F5344CB8AC3E}">
        <p14:creationId xmlns:p14="http://schemas.microsoft.com/office/powerpoint/2010/main" val="256140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298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4038600" y="6400803"/>
            <a:ext cx="41148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Michael Davenport - NJ Version - Senior Married Couple</a:t>
            </a:r>
          </a:p>
        </p:txBody>
      </p:sp>
    </p:spTree>
    <p:extLst>
      <p:ext uri="{BB962C8B-B14F-4D97-AF65-F5344CB8AC3E}">
        <p14:creationId xmlns:p14="http://schemas.microsoft.com/office/powerpoint/2010/main" val="21393215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NJ Version - Senior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391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Michael Davenport - NJ Version - Senior Married Couple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31867226"/>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Michael Davenport - NJ Version - Senior Married Couple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45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NJ Version - Senior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6120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Michael Davenport - NJ Version - Senior Married Couple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97525934"/>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Michael Davenport - NJ Version - Senior Married Couple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278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Michael Davenport - NJ Version - Senior Married Couple</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558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1" name="Picture Placeholder 3"/>
          <p:cNvSpPr>
            <a:spLocks noGrp="1"/>
          </p:cNvSpPr>
          <p:nvPr>
            <p:ph type="pic" sz="quarter" idx="15"/>
          </p:nvPr>
        </p:nvSpPr>
        <p:spPr>
          <a:xfrm>
            <a:off x="1267327" y="4124158"/>
            <a:ext cx="10058400" cy="1879600"/>
          </a:xfrm>
        </p:spPr>
        <p:txBody>
          <a:bodyPr rtlCol="0">
            <a:normAutofit/>
          </a:bodyPr>
          <a:lstStyle>
            <a:lvl1pPr marL="0" indent="0">
              <a:buNone/>
              <a:defRPr/>
            </a:lvl1pPr>
          </a:lstStyle>
          <a:p>
            <a:pPr lvl="0"/>
            <a:r>
              <a:rPr lang="en-US" noProof="0" dirty="0"/>
              <a:t>Click icon to add picture</a:t>
            </a:r>
          </a:p>
        </p:txBody>
      </p:sp>
      <p:sp>
        <p:nvSpPr>
          <p:cNvPr id="14" name="Text Placeholder 5"/>
          <p:cNvSpPr>
            <a:spLocks noGrp="1"/>
          </p:cNvSpPr>
          <p:nvPr>
            <p:ph type="body" sz="quarter" idx="16"/>
          </p:nvPr>
        </p:nvSpPr>
        <p:spPr>
          <a:xfrm>
            <a:off x="1267327" y="2141664"/>
            <a:ext cx="10058400" cy="1879353"/>
          </a:xfrm>
        </p:spPr>
        <p:txBody>
          <a:bodyPr/>
          <a:lstStyle>
            <a:lvl1pPr>
              <a:defRPr/>
            </a:lvl1pPr>
            <a:lvl2pPr>
              <a:defRPr/>
            </a:lvl2pPr>
          </a:lstStyle>
          <a:p>
            <a:pPr lvl="0"/>
            <a:r>
              <a:rPr lang="en-US" dirty="0"/>
              <a:t>Click to edit Master text styles</a:t>
            </a:r>
          </a:p>
          <a:p>
            <a:pPr lvl="1"/>
            <a:r>
              <a:rPr lang="en-US" dirty="0"/>
              <a:t>Second level</a:t>
            </a:r>
          </a:p>
        </p:txBody>
      </p:sp>
      <p:sp>
        <p:nvSpPr>
          <p:cNvPr id="5" name="Footer Placeholder 6"/>
          <p:cNvSpPr>
            <a:spLocks noGrp="1"/>
          </p:cNvSpPr>
          <p:nvPr>
            <p:ph type="ftr" sz="quarter" idx="17"/>
          </p:nvPr>
        </p:nvSpPr>
        <p:spPr/>
        <p:txBody>
          <a:bodyPr/>
          <a:lstStyle>
            <a:lvl1pPr>
              <a:defRPr/>
            </a:lvl1pPr>
          </a:lstStyle>
          <a:p>
            <a:pPr>
              <a:defRPr/>
            </a:pPr>
            <a:r>
              <a:rPr lang="en-US"/>
              <a:t>Michael Davenport - NJ Version - Senior Married Couple</a:t>
            </a:r>
            <a:endParaRPr lang="en-US" dirty="0"/>
          </a:p>
        </p:txBody>
      </p:sp>
      <p:sp>
        <p:nvSpPr>
          <p:cNvPr id="6" name="Slide Number Placeholder 9"/>
          <p:cNvSpPr>
            <a:spLocks noGrp="1"/>
          </p:cNvSpPr>
          <p:nvPr>
            <p:ph type="sldNum" sz="quarter" idx="18"/>
          </p:nvPr>
        </p:nvSpPr>
        <p:spPr/>
        <p:txBody>
          <a:bodyPr/>
          <a:lstStyle>
            <a:lvl1pPr>
              <a:defRPr/>
            </a:lvl1pPr>
          </a:lstStyle>
          <a:p>
            <a:pPr>
              <a:defRPr/>
            </a:pPr>
            <a:fld id="{A0991885-0653-47EF-9819-EFE17FCA2BD3}" type="slidenum">
              <a:rPr lang="en-US" altLang="en-US"/>
              <a:pPr>
                <a:defRPr/>
              </a:pPr>
              <a:t>‹#›</a:t>
            </a:fld>
            <a:endParaRPr lang="en-US" altLang="en-US"/>
          </a:p>
        </p:txBody>
      </p:sp>
    </p:spTree>
    <p:extLst>
      <p:ext uri="{BB962C8B-B14F-4D97-AF65-F5344CB8AC3E}">
        <p14:creationId xmlns:p14="http://schemas.microsoft.com/office/powerpoint/2010/main" val="318588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Michael Davenport - NJ Version - Senior Married Couple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64941927"/>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0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0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ools.cotaxaid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ools.cotaxaide.org/Annuity%20Calculator.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gif"/><Relationship Id="rId7" Type="http://schemas.openxmlformats.org/officeDocument/2006/relationships/image" Target="../media/image3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a:t>Michael Davenport</a:t>
            </a:r>
            <a:endParaRPr lang="en-US" altLang="en-US" dirty="0"/>
          </a:p>
        </p:txBody>
      </p:sp>
      <p:sp>
        <p:nvSpPr>
          <p:cNvPr id="4098" name="Title 1"/>
          <p:cNvSpPr>
            <a:spLocks noGrp="1"/>
          </p:cNvSpPr>
          <p:nvPr>
            <p:ph type="title"/>
          </p:nvPr>
        </p:nvSpPr>
        <p:spPr/>
        <p:txBody>
          <a:bodyPr/>
          <a:lstStyle/>
          <a:p>
            <a:r>
              <a:rPr lang="en-US" altLang="en-US" dirty="0"/>
              <a:t>Senior Married Couple</a:t>
            </a:r>
          </a:p>
        </p:txBody>
      </p:sp>
    </p:spTree>
    <p:extLst>
      <p:ext uri="{BB962C8B-B14F-4D97-AF65-F5344CB8AC3E}">
        <p14:creationId xmlns:p14="http://schemas.microsoft.com/office/powerpoint/2010/main" val="928696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81400" y="1828800"/>
            <a:ext cx="5157788" cy="3528682"/>
          </a:xfrm>
          <a:prstGeom prst="rect">
            <a:avLst/>
          </a:prstGeom>
        </p:spPr>
      </p:pic>
      <p:sp>
        <p:nvSpPr>
          <p:cNvPr id="2" name="Footer Placeholder 1"/>
          <p:cNvSpPr>
            <a:spLocks noGrp="1"/>
          </p:cNvSpPr>
          <p:nvPr>
            <p:ph type="ftr" sz="quarter" idx="11"/>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2"/>
          </p:nvPr>
        </p:nvSpPr>
        <p:spPr/>
        <p:txBody>
          <a:bodyPr/>
          <a:lstStyle/>
          <a:p>
            <a:fld id="{338ED3A5-5DFD-4230-BB90-0044010B1AE1}" type="slidenum">
              <a:rPr lang="en-US" smtClean="0"/>
              <a:pPr/>
              <a:t>10</a:t>
            </a:fld>
            <a:endParaRPr lang="en-US"/>
          </a:p>
        </p:txBody>
      </p:sp>
      <p:sp>
        <p:nvSpPr>
          <p:cNvPr id="9218" name="Rectangle 2"/>
          <p:cNvSpPr>
            <a:spLocks noGrp="1" noChangeArrowheads="1"/>
          </p:cNvSpPr>
          <p:nvPr>
            <p:ph type="title"/>
          </p:nvPr>
        </p:nvSpPr>
        <p:spPr/>
        <p:txBody>
          <a:bodyPr>
            <a:normAutofit fontScale="90000"/>
          </a:bodyPr>
          <a:lstStyle/>
          <a:p>
            <a:r>
              <a:rPr lang="en-US"/>
              <a:t>Income: Pension Distributions – Form 1099-R</a:t>
            </a:r>
            <a:br>
              <a:rPr lang="en-US"/>
            </a:br>
            <a:endParaRPr lang="en-US" dirty="0"/>
          </a:p>
        </p:txBody>
      </p:sp>
      <p:sp>
        <p:nvSpPr>
          <p:cNvPr id="16" name="Rectangle 15"/>
          <p:cNvSpPr/>
          <p:nvPr/>
        </p:nvSpPr>
        <p:spPr>
          <a:xfrm>
            <a:off x="5867400" y="2457450"/>
            <a:ext cx="914400"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65211" y="3943350"/>
            <a:ext cx="1045291"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3389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100</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Property Tax Credit: Data Needed to Report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314450" y="1645930"/>
            <a:ext cx="9753600" cy="4221480"/>
          </a:xfrm>
        </p:spPr>
        <p:txBody>
          <a:bodyPr vert="horz" lIns="91440" tIns="45720" rIns="91440" bIns="45720" rtlCol="0" anchor="t">
            <a:normAutofit/>
          </a:bodyPr>
          <a:lstStyle/>
          <a:p>
            <a:pPr marL="340995" indent="-340995"/>
            <a:r>
              <a:rPr lang="en-US" altLang="en-US" dirty="0"/>
              <a:t>County / Municipality</a:t>
            </a:r>
          </a:p>
          <a:p>
            <a:pPr marL="340995" indent="-340995"/>
            <a:r>
              <a:rPr lang="en-US" altLang="en-US" dirty="0"/>
              <a:t>Property Block/Lot</a:t>
            </a:r>
          </a:p>
          <a:p>
            <a:pPr marL="340995" indent="-340995"/>
            <a:r>
              <a:rPr lang="en-US" altLang="en-US" dirty="0"/>
              <a:t>Use Gross Property Tax for principal residence</a:t>
            </a:r>
          </a:p>
          <a:p>
            <a:pPr marL="914082" lvl="1" indent="-340995"/>
            <a:r>
              <a:rPr lang="en-US" altLang="en-US" dirty="0"/>
              <a:t>If PTR participant, use base year gross amount; if non PTR recipient, use current year gross amount</a:t>
            </a:r>
          </a:p>
          <a:p>
            <a:pPr marL="340995" indent="-340995"/>
            <a:r>
              <a:rPr lang="en-US" altLang="en-US" dirty="0"/>
              <a:t>Internet lookup tools are available from TaxPrep4Free’s Preparer page if documentation is not available </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643071022"/>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101</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Property Tax Credit: Data Needed to Report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19200" y="1378931"/>
            <a:ext cx="9753600" cy="1569275"/>
          </a:xfrm>
        </p:spPr>
        <p:txBody>
          <a:bodyPr vert="horz" lIns="91440" tIns="45720" rIns="91440" bIns="45720" rtlCol="0" anchor="t">
            <a:normAutofit fontScale="92500" lnSpcReduction="10000"/>
          </a:bodyPr>
          <a:lstStyle/>
          <a:p>
            <a:pPr marL="340995" indent="-340995"/>
            <a:r>
              <a:rPr lang="en-US" dirty="0"/>
              <a:t>Data needed can be recorded on NJ Checklist </a:t>
            </a:r>
          </a:p>
          <a:p>
            <a:pPr marL="914082" lvl="1" indent="-340995"/>
            <a:r>
              <a:rPr lang="en-US" dirty="0"/>
              <a:t>Basic Information </a:t>
            </a:r>
          </a:p>
          <a:p>
            <a:pPr marL="914082" lvl="1" indent="-340995"/>
            <a:r>
              <a:rPr lang="en-US" dirty="0"/>
              <a:t>Credits</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4" name="TextBox 3">
            <a:extLst>
              <a:ext uri="{FF2B5EF4-FFF2-40B4-BE49-F238E27FC236}">
                <a16:creationId xmlns:a16="http://schemas.microsoft.com/office/drawing/2014/main" id="{588E5CA9-4B90-4A27-94F1-3041560860A9}"/>
              </a:ext>
            </a:extLst>
          </p:cNvPr>
          <p:cNvSpPr txBox="1"/>
          <p:nvPr/>
        </p:nvSpPr>
        <p:spPr>
          <a:xfrm>
            <a:off x="10458448" y="759484"/>
            <a:ext cx="1333497" cy="461665"/>
          </a:xfrm>
          <a:prstGeom prst="rect">
            <a:avLst/>
          </a:prstGeom>
          <a:noFill/>
        </p:spPr>
        <p:txBody>
          <a:bodyPr wrap="square" rtlCol="0">
            <a:spAutoFit/>
          </a:bodyPr>
          <a:lstStyle/>
          <a:p>
            <a:r>
              <a:rPr lang="en-US" sz="2400" dirty="0">
                <a:solidFill>
                  <a:schemeClr val="bg1"/>
                </a:solidFill>
              </a:rPr>
              <a:t>(Cont’d)</a:t>
            </a:r>
          </a:p>
        </p:txBody>
      </p:sp>
      <p:pic>
        <p:nvPicPr>
          <p:cNvPr id="5" name="Picture 4">
            <a:extLst>
              <a:ext uri="{FF2B5EF4-FFF2-40B4-BE49-F238E27FC236}">
                <a16:creationId xmlns:a16="http://schemas.microsoft.com/office/drawing/2014/main" id="{F9B8F791-22A7-4107-BBCF-83FE0B1B3A40}"/>
              </a:ext>
            </a:extLst>
          </p:cNvPr>
          <p:cNvPicPr>
            <a:picLocks noChangeAspect="1"/>
          </p:cNvPicPr>
          <p:nvPr/>
        </p:nvPicPr>
        <p:blipFill>
          <a:blip r:embed="rId4"/>
          <a:stretch>
            <a:fillRect/>
          </a:stretch>
        </p:blipFill>
        <p:spPr>
          <a:xfrm>
            <a:off x="1206500" y="2968508"/>
            <a:ext cx="7455351" cy="875283"/>
          </a:xfrm>
          <a:prstGeom prst="rect">
            <a:avLst/>
          </a:prstGeom>
        </p:spPr>
      </p:pic>
      <p:pic>
        <p:nvPicPr>
          <p:cNvPr id="6" name="Picture 5">
            <a:extLst>
              <a:ext uri="{FF2B5EF4-FFF2-40B4-BE49-F238E27FC236}">
                <a16:creationId xmlns:a16="http://schemas.microsoft.com/office/drawing/2014/main" id="{F7A9D367-15B5-4503-BF3D-AE7297C28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736" y="3864092"/>
            <a:ext cx="7469261" cy="1970482"/>
          </a:xfrm>
          <a:prstGeom prst="rect">
            <a:avLst/>
          </a:prstGeom>
        </p:spPr>
      </p:pic>
    </p:spTree>
    <p:extLst>
      <p:ext uri="{BB962C8B-B14F-4D97-AF65-F5344CB8AC3E}">
        <p14:creationId xmlns:p14="http://schemas.microsoft.com/office/powerpoint/2010/main" val="1804184532"/>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102</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Estimated Payments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19200" y="1600200"/>
            <a:ext cx="9753600" cy="1569275"/>
          </a:xfrm>
        </p:spPr>
        <p:txBody>
          <a:bodyPr vert="horz" lIns="91440" tIns="45720" rIns="91440" bIns="45720" rtlCol="0" anchor="t">
            <a:normAutofit/>
          </a:bodyPr>
          <a:lstStyle/>
          <a:p>
            <a:pPr marL="340995" indent="-340995"/>
            <a:r>
              <a:rPr lang="en-US" dirty="0"/>
              <a:t>NJ Estimated Payment Vouchers are found in NJ Return, Miscellaneous Forms </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7" name="Picture 6">
            <a:extLst>
              <a:ext uri="{FF2B5EF4-FFF2-40B4-BE49-F238E27FC236}">
                <a16:creationId xmlns:a16="http://schemas.microsoft.com/office/drawing/2014/main" id="{F8668591-5E44-4A7D-8ED2-D286AA358F2D}"/>
              </a:ext>
            </a:extLst>
          </p:cNvPr>
          <p:cNvPicPr>
            <a:picLocks noChangeAspect="1"/>
          </p:cNvPicPr>
          <p:nvPr/>
        </p:nvPicPr>
        <p:blipFill>
          <a:blip r:embed="rId4"/>
          <a:stretch>
            <a:fillRect/>
          </a:stretch>
        </p:blipFill>
        <p:spPr>
          <a:xfrm>
            <a:off x="1476379" y="3169475"/>
            <a:ext cx="9429742" cy="1142999"/>
          </a:xfrm>
          <a:prstGeom prst="rect">
            <a:avLst/>
          </a:prstGeom>
        </p:spPr>
      </p:pic>
    </p:spTree>
    <p:extLst>
      <p:ext uri="{BB962C8B-B14F-4D97-AF65-F5344CB8AC3E}">
        <p14:creationId xmlns:p14="http://schemas.microsoft.com/office/powerpoint/2010/main" val="420495961"/>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103</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a:t>
            </a:r>
            <a:r>
              <a:rPr lang="en-US" dirty="0"/>
              <a:t>12 - 13</a:t>
            </a:r>
          </a:p>
        </p:txBody>
      </p:sp>
      <p:pic>
        <p:nvPicPr>
          <p:cNvPr id="3" name="Picture 2" descr="A close up of a logo&#10;&#10;Description generated with high confidence">
            <a:extLst>
              <a:ext uri="{FF2B5EF4-FFF2-40B4-BE49-F238E27FC236}">
                <a16:creationId xmlns:a16="http://schemas.microsoft.com/office/drawing/2014/main" id="{695D90D8-94BC-43F4-AA75-EC3F323F9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0497"/>
            <a:ext cx="876303" cy="876303"/>
          </a:xfrm>
          <a:prstGeom prst="rect">
            <a:avLst/>
          </a:prstGeom>
        </p:spPr>
      </p:pic>
      <p:pic>
        <p:nvPicPr>
          <p:cNvPr id="5" name="Picture 4">
            <a:extLst>
              <a:ext uri="{FF2B5EF4-FFF2-40B4-BE49-F238E27FC236}">
                <a16:creationId xmlns:a16="http://schemas.microsoft.com/office/drawing/2014/main" id="{F4766326-1FA9-42D4-B7C3-8E625943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3814577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4" descr="E:\AARP TaxAide Mat'ls\TY 2012 TaxAide Mat'ls\IRS Mat'ls\Blank RRB-1099-R.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52725" y="2245522"/>
            <a:ext cx="6686550" cy="29313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19" name="TextBox 2"/>
          <p:cNvSpPr txBox="1">
            <a:spLocks noChangeArrowheads="1"/>
          </p:cNvSpPr>
          <p:nvPr/>
        </p:nvSpPr>
        <p:spPr bwMode="auto">
          <a:xfrm>
            <a:off x="5924550" y="2400302"/>
            <a:ext cx="742950"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500" dirty="0">
                <a:solidFill>
                  <a:srgbClr val="008000"/>
                </a:solidFill>
              </a:rPr>
              <a:t>2018</a:t>
            </a:r>
          </a:p>
        </p:txBody>
      </p:sp>
      <p:sp>
        <p:nvSpPr>
          <p:cNvPr id="3" name="Footer Placeholder 2"/>
          <p:cNvSpPr>
            <a:spLocks noGrp="1"/>
          </p:cNvSpPr>
          <p:nvPr>
            <p:ph type="ftr" sz="quarter" idx="11"/>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2"/>
          </p:nvPr>
        </p:nvSpPr>
        <p:spPr/>
        <p:txBody>
          <a:bodyPr/>
          <a:lstStyle/>
          <a:p>
            <a:fld id="{338ED3A5-5DFD-4230-BB90-0044010B1AE1}" type="slidenum">
              <a:rPr lang="en-US" smtClean="0"/>
              <a:pPr/>
              <a:t>11</a:t>
            </a:fld>
            <a:endParaRPr lang="en-US"/>
          </a:p>
        </p:txBody>
      </p:sp>
      <p:sp>
        <p:nvSpPr>
          <p:cNvPr id="2" name="Title 1"/>
          <p:cNvSpPr>
            <a:spLocks noGrp="1"/>
          </p:cNvSpPr>
          <p:nvPr>
            <p:ph type="title"/>
          </p:nvPr>
        </p:nvSpPr>
        <p:spPr/>
        <p:txBody>
          <a:bodyPr/>
          <a:lstStyle/>
          <a:p>
            <a:r>
              <a:rPr lang="en-US"/>
              <a:t>Income: Pension Distributions - RRB-1099-R</a:t>
            </a:r>
            <a:endParaRPr lang="en-US" dirty="0"/>
          </a:p>
        </p:txBody>
      </p:sp>
      <p:sp>
        <p:nvSpPr>
          <p:cNvPr id="6" name="Rectangle 5"/>
          <p:cNvSpPr/>
          <p:nvPr/>
        </p:nvSpPr>
        <p:spPr>
          <a:xfrm>
            <a:off x="6286500" y="3812381"/>
            <a:ext cx="1096566" cy="28575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6297219" y="2686050"/>
            <a:ext cx="1097756" cy="28575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6286500" y="4387454"/>
            <a:ext cx="1096566" cy="28575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8439153" y="4677966"/>
            <a:ext cx="994172" cy="28575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3009900" y="2686050"/>
            <a:ext cx="120015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p:cNvSpPr/>
          <p:nvPr/>
        </p:nvSpPr>
        <p:spPr>
          <a:xfrm>
            <a:off x="2895600" y="2983706"/>
            <a:ext cx="120015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952750" y="4086226"/>
            <a:ext cx="200025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430" name="TextBox 16"/>
          <p:cNvSpPr txBox="1">
            <a:spLocks noChangeArrowheads="1"/>
          </p:cNvSpPr>
          <p:nvPr/>
        </p:nvSpPr>
        <p:spPr bwMode="auto">
          <a:xfrm>
            <a:off x="6497243" y="3829052"/>
            <a:ext cx="737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a:t>1,089.16</a:t>
            </a:r>
          </a:p>
        </p:txBody>
      </p:sp>
      <p:sp>
        <p:nvSpPr>
          <p:cNvPr id="60431" name="TextBox 17"/>
          <p:cNvSpPr txBox="1">
            <a:spLocks noChangeArrowheads="1"/>
          </p:cNvSpPr>
          <p:nvPr/>
        </p:nvSpPr>
        <p:spPr bwMode="auto">
          <a:xfrm>
            <a:off x="6684169" y="412552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a:t>-0-</a:t>
            </a:r>
          </a:p>
        </p:txBody>
      </p:sp>
      <p:sp>
        <p:nvSpPr>
          <p:cNvPr id="60432" name="TextBox 18"/>
          <p:cNvSpPr txBox="1">
            <a:spLocks noChangeArrowheads="1"/>
          </p:cNvSpPr>
          <p:nvPr/>
        </p:nvSpPr>
        <p:spPr bwMode="auto">
          <a:xfrm>
            <a:off x="6691313" y="4420795"/>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a:t>-0-</a:t>
            </a:r>
          </a:p>
        </p:txBody>
      </p:sp>
      <p:sp>
        <p:nvSpPr>
          <p:cNvPr id="60433" name="TextBox 19"/>
          <p:cNvSpPr txBox="1">
            <a:spLocks noChangeArrowheads="1"/>
          </p:cNvSpPr>
          <p:nvPr/>
        </p:nvSpPr>
        <p:spPr bwMode="auto">
          <a:xfrm>
            <a:off x="8643940" y="4742264"/>
            <a:ext cx="619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a:t>354.00</a:t>
            </a:r>
          </a:p>
        </p:txBody>
      </p:sp>
      <p:sp>
        <p:nvSpPr>
          <p:cNvPr id="4" name="TextBox 3"/>
          <p:cNvSpPr txBox="1"/>
          <p:nvPr/>
        </p:nvSpPr>
        <p:spPr>
          <a:xfrm>
            <a:off x="6376287" y="2686050"/>
            <a:ext cx="1006783" cy="369332"/>
          </a:xfrm>
          <a:prstGeom prst="rect">
            <a:avLst/>
          </a:prstGeom>
          <a:noFill/>
        </p:spPr>
        <p:txBody>
          <a:bodyPr wrap="square" rtlCol="0">
            <a:spAutoFit/>
          </a:bodyPr>
          <a:lstStyle/>
          <a:p>
            <a:r>
              <a:rPr lang="en-US" dirty="0"/>
              <a:t>12,345</a:t>
            </a:r>
          </a:p>
        </p:txBody>
      </p:sp>
    </p:spTree>
    <p:extLst>
      <p:ext uri="{BB962C8B-B14F-4D97-AF65-F5344CB8AC3E}">
        <p14:creationId xmlns:p14="http://schemas.microsoft.com/office/powerpoint/2010/main" val="319389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Michael Davenport - NJ Version - Senior Married Couple</a:t>
            </a:r>
            <a:endParaRPr lang="en-US" dirty="0"/>
          </a:p>
        </p:txBody>
      </p:sp>
      <p:sp>
        <p:nvSpPr>
          <p:cNvPr id="16" name="Slide Number Placeholder 15"/>
          <p:cNvSpPr>
            <a:spLocks noGrp="1"/>
          </p:cNvSpPr>
          <p:nvPr>
            <p:ph type="sldNum" sz="quarter" idx="12"/>
          </p:nvPr>
        </p:nvSpPr>
        <p:spPr/>
        <p:txBody>
          <a:bodyPr/>
          <a:lstStyle/>
          <a:p>
            <a:fld id="{338ED3A5-5DFD-4230-BB90-0044010B1AE1}" type="slidenum">
              <a:rPr lang="en-US" smtClean="0"/>
              <a:pPr/>
              <a:t>12</a:t>
            </a:fld>
            <a:endParaRPr lang="en-US"/>
          </a:p>
        </p:txBody>
      </p:sp>
      <p:sp>
        <p:nvSpPr>
          <p:cNvPr id="2" name="Title 1"/>
          <p:cNvSpPr>
            <a:spLocks noGrp="1"/>
          </p:cNvSpPr>
          <p:nvPr>
            <p:ph type="title"/>
          </p:nvPr>
        </p:nvSpPr>
        <p:spPr/>
        <p:txBody>
          <a:bodyPr/>
          <a:lstStyle/>
          <a:p>
            <a:r>
              <a:rPr lang="en-US"/>
              <a:t>Income: Pension Distribution - CSA 1099-R </a:t>
            </a:r>
            <a:endParaRPr lang="en-US" dirty="0"/>
          </a:p>
        </p:txBody>
      </p:sp>
      <p:pic>
        <p:nvPicPr>
          <p:cNvPr id="6656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24200" y="2057400"/>
            <a:ext cx="5943600" cy="314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855747" y="2857500"/>
            <a:ext cx="1165622"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7855747" y="3200400"/>
            <a:ext cx="1165622"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7855747" y="3543300"/>
            <a:ext cx="1165622"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3409950" y="3886200"/>
            <a:ext cx="1257300"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3411145" y="3200400"/>
            <a:ext cx="1254919" cy="685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3412331" y="4246960"/>
            <a:ext cx="1252538"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2" name="Straight Arrow Connector 11"/>
          <p:cNvCxnSpPr/>
          <p:nvPr/>
        </p:nvCxnSpPr>
        <p:spPr>
          <a:xfrm flipH="1" flipV="1">
            <a:off x="4350547" y="3638550"/>
            <a:ext cx="659606" cy="190500"/>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010150" y="3623356"/>
            <a:ext cx="2400300" cy="1200329"/>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800" dirty="0">
                <a:solidFill>
                  <a:srgbClr val="0000FF"/>
                </a:solidFill>
              </a:rPr>
              <a:t>Health Insurance premium or basis recovered in tax year or both</a:t>
            </a:r>
          </a:p>
        </p:txBody>
      </p:sp>
      <p:sp>
        <p:nvSpPr>
          <p:cNvPr id="15" name="Rectangle 14"/>
          <p:cNvSpPr/>
          <p:nvPr/>
        </p:nvSpPr>
        <p:spPr>
          <a:xfrm>
            <a:off x="7855747" y="3911204"/>
            <a:ext cx="1165622" cy="342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575" name="TextBox 2"/>
          <p:cNvSpPr txBox="1">
            <a:spLocks noChangeArrowheads="1"/>
          </p:cNvSpPr>
          <p:nvPr/>
        </p:nvSpPr>
        <p:spPr bwMode="auto">
          <a:xfrm>
            <a:off x="7595001" y="2228852"/>
            <a:ext cx="729853"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100" dirty="0"/>
              <a:t>20X</a:t>
            </a:r>
          </a:p>
        </p:txBody>
      </p:sp>
      <p:sp>
        <p:nvSpPr>
          <p:cNvPr id="3" name="Rectangle 2"/>
          <p:cNvSpPr/>
          <p:nvPr/>
        </p:nvSpPr>
        <p:spPr>
          <a:xfrm>
            <a:off x="7555472" y="2278233"/>
            <a:ext cx="769382" cy="25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solidFill>
                  <a:schemeClr val="tx1"/>
                </a:solidFill>
              </a:rPr>
              <a:t>2018</a:t>
            </a:r>
          </a:p>
        </p:txBody>
      </p:sp>
      <p:sp>
        <p:nvSpPr>
          <p:cNvPr id="8" name="TextBox 7"/>
          <p:cNvSpPr txBox="1"/>
          <p:nvPr/>
        </p:nvSpPr>
        <p:spPr>
          <a:xfrm>
            <a:off x="3867154" y="4914902"/>
            <a:ext cx="4918591" cy="369332"/>
          </a:xfrm>
          <a:prstGeom prst="rect">
            <a:avLst/>
          </a:prstGeom>
          <a:solidFill>
            <a:schemeClr val="bg1"/>
          </a:solidFill>
          <a:ln w="38100">
            <a:solidFill>
              <a:schemeClr val="tx2">
                <a:lumMod val="60000"/>
                <a:lumOff val="40000"/>
              </a:schemeClr>
            </a:solidFill>
          </a:ln>
        </p:spPr>
        <p:txBody>
          <a:bodyPr wrap="none" rtlCol="0">
            <a:spAutoFit/>
          </a:bodyPr>
          <a:lstStyle/>
          <a:p>
            <a:r>
              <a:rPr lang="en-US" b="1" dirty="0">
                <a:solidFill>
                  <a:srgbClr val="0070C0"/>
                </a:solidFill>
              </a:rPr>
              <a:t>If health Insurance premium, enter on Schedule A</a:t>
            </a:r>
          </a:p>
        </p:txBody>
      </p:sp>
    </p:spTree>
    <p:extLst>
      <p:ext uri="{BB962C8B-B14F-4D97-AF65-F5344CB8AC3E}">
        <p14:creationId xmlns:p14="http://schemas.microsoft.com/office/powerpoint/2010/main" val="165045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7"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13</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a:t>Review Pub 4012 Tab D Form 1099-R Distribution Codes</a:t>
            </a:r>
          </a:p>
          <a:p>
            <a:r>
              <a:rPr lang="en-US" dirty="0"/>
              <a:t>Most commonly seen:</a:t>
            </a:r>
          </a:p>
          <a:p>
            <a:pPr lvl="1"/>
            <a:r>
              <a:rPr lang="en-US" dirty="0"/>
              <a:t>1 – Early Distribution</a:t>
            </a:r>
          </a:p>
          <a:p>
            <a:pPr lvl="1"/>
            <a:r>
              <a:rPr lang="en-US" dirty="0"/>
              <a:t>3 – Disability</a:t>
            </a:r>
          </a:p>
          <a:p>
            <a:pPr lvl="1"/>
            <a:r>
              <a:rPr lang="en-US" dirty="0"/>
              <a:t>4 – Death</a:t>
            </a:r>
          </a:p>
          <a:p>
            <a:pPr lvl="1"/>
            <a:r>
              <a:rPr lang="en-US" dirty="0">
                <a:solidFill>
                  <a:srgbClr val="0000FF"/>
                </a:solidFill>
              </a:rPr>
              <a:t>7 – Normal Distribution</a:t>
            </a:r>
          </a:p>
          <a:p>
            <a:r>
              <a:rPr lang="en-US" dirty="0"/>
              <a:t>Always check the Tax-Aide Scope Manual if unsure if a particular code is in scope</a:t>
            </a:r>
          </a:p>
        </p:txBody>
      </p:sp>
      <p:sp>
        <p:nvSpPr>
          <p:cNvPr id="5" name="Title 4"/>
          <p:cNvSpPr>
            <a:spLocks noGrp="1"/>
          </p:cNvSpPr>
          <p:nvPr>
            <p:ph type="title"/>
          </p:nvPr>
        </p:nvSpPr>
        <p:spPr/>
        <p:txBody>
          <a:bodyPr/>
          <a:lstStyle/>
          <a:p>
            <a:r>
              <a:rPr lang="en-US"/>
              <a:t>Income: Pension Distribution – Box 7 Codes</a:t>
            </a:r>
            <a:endParaRPr lang="en-US" dirty="0"/>
          </a:p>
        </p:txBody>
      </p:sp>
    </p:spTree>
    <p:extLst>
      <p:ext uri="{BB962C8B-B14F-4D97-AF65-F5344CB8AC3E}">
        <p14:creationId xmlns:p14="http://schemas.microsoft.com/office/powerpoint/2010/main" val="159545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14</a:t>
            </a:fld>
            <a:endParaRPr lang="en-US"/>
          </a:p>
        </p:txBody>
      </p:sp>
      <p:sp>
        <p:nvSpPr>
          <p:cNvPr id="51203" name="Content Placeholder 2"/>
          <p:cNvSpPr>
            <a:spLocks noGrp="1"/>
          </p:cNvSpPr>
          <p:nvPr>
            <p:ph sz="quarter" idx="12"/>
          </p:nvPr>
        </p:nvSpPr>
        <p:spPr/>
        <p:txBody>
          <a:bodyPr>
            <a:normAutofit fontScale="85000" lnSpcReduction="10000"/>
          </a:bodyPr>
          <a:lstStyle/>
          <a:p>
            <a:r>
              <a:rPr lang="en-US" altLang="en-US" dirty="0"/>
              <a:t>Until taxpayer reaches </a:t>
            </a:r>
            <a:r>
              <a:rPr lang="en-US" altLang="en-US" b="1" dirty="0"/>
              <a:t>employer’s</a:t>
            </a:r>
            <a:r>
              <a:rPr lang="en-US" altLang="en-US" dirty="0"/>
              <a:t> minimum retirement age</a:t>
            </a:r>
          </a:p>
          <a:p>
            <a:pPr lvl="1"/>
            <a:r>
              <a:rPr lang="en-US" altLang="en-US" dirty="0"/>
              <a:t>Disability payments taxed as wages</a:t>
            </a:r>
          </a:p>
          <a:p>
            <a:pPr lvl="1"/>
            <a:r>
              <a:rPr lang="en-US" altLang="en-US" dirty="0"/>
              <a:t>Reported on 1040 line7, eligible for Earned Income Credit</a:t>
            </a:r>
          </a:p>
          <a:p>
            <a:r>
              <a:rPr lang="en-US" altLang="en-US" dirty="0"/>
              <a:t>Once retirement age is reached</a:t>
            </a:r>
          </a:p>
          <a:p>
            <a:pPr lvl="1"/>
            <a:r>
              <a:rPr lang="en-US" altLang="en-US" dirty="0"/>
              <a:t>Disability payment taxed as pension </a:t>
            </a:r>
          </a:p>
          <a:p>
            <a:pPr lvl="1"/>
            <a:r>
              <a:rPr lang="en-US" altLang="en-US" dirty="0"/>
              <a:t>Reported on 1040 line 16</a:t>
            </a:r>
          </a:p>
          <a:p>
            <a:r>
              <a:rPr lang="en-US" altLang="en-US" dirty="0"/>
              <a:t>Taxpayer does not start to recover their contributions until it is taxed as a pension</a:t>
            </a:r>
          </a:p>
          <a:p>
            <a:pPr lvl="1"/>
            <a:endParaRPr lang="en-US" altLang="en-US" dirty="0"/>
          </a:p>
        </p:txBody>
      </p:sp>
      <p:sp>
        <p:nvSpPr>
          <p:cNvPr id="2" name="Title 1"/>
          <p:cNvSpPr>
            <a:spLocks noGrp="1"/>
          </p:cNvSpPr>
          <p:nvPr>
            <p:ph type="title"/>
          </p:nvPr>
        </p:nvSpPr>
        <p:spPr/>
        <p:txBody>
          <a:bodyPr>
            <a:normAutofit fontScale="90000"/>
          </a:bodyPr>
          <a:lstStyle/>
          <a:p>
            <a:r>
              <a:rPr lang="en-US"/>
              <a:t>Income: Pension Distribution - Disability Box 7 Code 3</a:t>
            </a:r>
            <a:endParaRPr lang="en-US" dirty="0"/>
          </a:p>
        </p:txBody>
      </p:sp>
    </p:spTree>
    <p:extLst>
      <p:ext uri="{BB962C8B-B14F-4D97-AF65-F5344CB8AC3E}">
        <p14:creationId xmlns:p14="http://schemas.microsoft.com/office/powerpoint/2010/main" val="63681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15</a:t>
            </a:fld>
            <a:endParaRPr lang="en-US"/>
          </a:p>
        </p:txBody>
      </p:sp>
      <p:sp>
        <p:nvSpPr>
          <p:cNvPr id="4" name="Content Placeholder 3"/>
          <p:cNvSpPr>
            <a:spLocks noGrp="1"/>
          </p:cNvSpPr>
          <p:nvPr>
            <p:ph sz="quarter" idx="12"/>
          </p:nvPr>
        </p:nvSpPr>
        <p:spPr/>
        <p:txBody>
          <a:bodyPr/>
          <a:lstStyle/>
          <a:p>
            <a:r>
              <a:rPr lang="en-US" dirty="0"/>
              <a:t>For Form 1099-R check the box near the bottom of the 1099-R input page if recipient is under minimum retirement age</a:t>
            </a:r>
          </a:p>
        </p:txBody>
      </p:sp>
      <p:sp>
        <p:nvSpPr>
          <p:cNvPr id="2" name="Title 1"/>
          <p:cNvSpPr>
            <a:spLocks noGrp="1"/>
          </p:cNvSpPr>
          <p:nvPr>
            <p:ph type="title"/>
          </p:nvPr>
        </p:nvSpPr>
        <p:spPr/>
        <p:txBody>
          <a:bodyPr/>
          <a:lstStyle/>
          <a:p>
            <a:r>
              <a:rPr lang="en-US"/>
              <a:t>Entry of Disability in TaxSlayer</a:t>
            </a:r>
            <a:endParaRPr lang="en-US" dirty="0"/>
          </a:p>
        </p:txBody>
      </p:sp>
      <p:pic>
        <p:nvPicPr>
          <p:cNvPr id="7" name="Picture 6"/>
          <p:cNvPicPr>
            <a:picLocks noChangeAspect="1"/>
          </p:cNvPicPr>
          <p:nvPr/>
        </p:nvPicPr>
        <p:blipFill>
          <a:blip r:embed="rId2"/>
          <a:stretch>
            <a:fillRect/>
          </a:stretch>
        </p:blipFill>
        <p:spPr>
          <a:xfrm>
            <a:off x="3631406" y="3829050"/>
            <a:ext cx="4929188" cy="1157288"/>
          </a:xfrm>
          <a:prstGeom prst="rect">
            <a:avLst/>
          </a:prstGeom>
          <a:ln>
            <a:solidFill>
              <a:schemeClr val="accent1">
                <a:lumMod val="75000"/>
              </a:schemeClr>
            </a:solidFill>
          </a:ln>
        </p:spPr>
      </p:pic>
      <p:cxnSp>
        <p:nvCxnSpPr>
          <p:cNvPr id="9" name="Straight Arrow Connector 8"/>
          <p:cNvCxnSpPr/>
          <p:nvPr/>
        </p:nvCxnSpPr>
        <p:spPr>
          <a:xfrm>
            <a:off x="3102522" y="4786313"/>
            <a:ext cx="64927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03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16</a:t>
            </a:fld>
            <a:endParaRPr lang="en-US"/>
          </a:p>
        </p:txBody>
      </p:sp>
      <p:sp>
        <p:nvSpPr>
          <p:cNvPr id="56323" name="Content Placeholder 2"/>
          <p:cNvSpPr>
            <a:spLocks noGrp="1"/>
          </p:cNvSpPr>
          <p:nvPr>
            <p:ph sz="quarter" idx="12"/>
          </p:nvPr>
        </p:nvSpPr>
        <p:spPr/>
        <p:txBody>
          <a:bodyPr>
            <a:normAutofit lnSpcReduction="10000"/>
          </a:bodyPr>
          <a:lstStyle/>
          <a:p>
            <a:r>
              <a:rPr lang="en-US" altLang="en-US"/>
              <a:t>Payer reports taxable portion of distribution in Box 2a on Form 1099-R (Most Common)</a:t>
            </a:r>
          </a:p>
          <a:p>
            <a:r>
              <a:rPr lang="en-US" altLang="en-US"/>
              <a:t>Retirement plans are funded by either before-tax or after-tax contributions</a:t>
            </a:r>
          </a:p>
          <a:p>
            <a:pPr lvl="1"/>
            <a:r>
              <a:rPr lang="en-US" altLang="en-US"/>
              <a:t>Before-tax – entire distribution will be fully taxable</a:t>
            </a:r>
          </a:p>
          <a:p>
            <a:pPr lvl="1"/>
            <a:r>
              <a:rPr lang="en-US" altLang="en-US"/>
              <a:t>After-tax – distributions partially taxable (box 9b Form 1099-R)</a:t>
            </a:r>
          </a:p>
          <a:p>
            <a:pPr lvl="2"/>
            <a:r>
              <a:rPr lang="en-US" altLang="en-US"/>
              <a:t>“Taxable amount not determined” may be checked</a:t>
            </a:r>
            <a:endParaRPr lang="en-US" altLang="en-US" dirty="0"/>
          </a:p>
        </p:txBody>
      </p:sp>
      <p:sp>
        <p:nvSpPr>
          <p:cNvPr id="7170" name="Title 1"/>
          <p:cNvSpPr>
            <a:spLocks noGrp="1"/>
          </p:cNvSpPr>
          <p:nvPr>
            <p:ph type="title"/>
          </p:nvPr>
        </p:nvSpPr>
        <p:spPr/>
        <p:txBody>
          <a:bodyPr>
            <a:normAutofit fontScale="90000"/>
          </a:bodyPr>
          <a:lstStyle/>
          <a:p>
            <a:r>
              <a:rPr lang="en-US"/>
              <a:t>Income: Pension Distribution - Taxable Distributions</a:t>
            </a:r>
            <a:endParaRPr lang="en-US" dirty="0"/>
          </a:p>
        </p:txBody>
      </p:sp>
    </p:spTree>
    <p:extLst>
      <p:ext uri="{BB962C8B-B14F-4D97-AF65-F5344CB8AC3E}">
        <p14:creationId xmlns:p14="http://schemas.microsoft.com/office/powerpoint/2010/main" val="202394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17</a:t>
            </a:fld>
            <a:endParaRPr lang="en-US"/>
          </a:p>
        </p:txBody>
      </p:sp>
      <p:sp>
        <p:nvSpPr>
          <p:cNvPr id="68611" name="Content Placeholder 2"/>
          <p:cNvSpPr>
            <a:spLocks noGrp="1"/>
          </p:cNvSpPr>
          <p:nvPr>
            <p:ph sz="quarter" idx="12"/>
          </p:nvPr>
        </p:nvSpPr>
        <p:spPr/>
        <p:txBody>
          <a:bodyPr>
            <a:normAutofit fontScale="92500" lnSpcReduction="10000"/>
          </a:bodyPr>
          <a:lstStyle/>
          <a:p>
            <a:r>
              <a:rPr lang="en-US" altLang="en-US" dirty="0"/>
              <a:t>If the taxpayer made after tax contributions the amount will be shown in Box 9b on Form 1099-R</a:t>
            </a:r>
          </a:p>
          <a:p>
            <a:r>
              <a:rPr lang="en-US" altLang="en-US" dirty="0"/>
              <a:t>The employer may have calculated the taxable amount and it will be shown in box 2b</a:t>
            </a:r>
          </a:p>
          <a:p>
            <a:r>
              <a:rPr lang="en-US" altLang="en-US" dirty="0"/>
              <a:t>If box 2b is blank there are two methods used to figure taxable portion</a:t>
            </a:r>
          </a:p>
          <a:p>
            <a:pPr lvl="1"/>
            <a:r>
              <a:rPr lang="en-US" altLang="en-US" dirty="0"/>
              <a:t>General Rule – </a:t>
            </a:r>
            <a:r>
              <a:rPr lang="en-US" altLang="en-US" dirty="0">
                <a:solidFill>
                  <a:srgbClr val="0000FF"/>
                </a:solidFill>
              </a:rPr>
              <a:t>Out of Scope (very rare)</a:t>
            </a:r>
          </a:p>
          <a:p>
            <a:pPr lvl="1"/>
            <a:r>
              <a:rPr lang="en-US" altLang="en-US" dirty="0"/>
              <a:t>Simplified Method/Simplified General Rule – In scope</a:t>
            </a:r>
          </a:p>
          <a:p>
            <a:endParaRPr lang="en-US" altLang="en-US" dirty="0"/>
          </a:p>
        </p:txBody>
      </p:sp>
      <p:sp>
        <p:nvSpPr>
          <p:cNvPr id="7170" name="Title 1"/>
          <p:cNvSpPr>
            <a:spLocks noGrp="1"/>
          </p:cNvSpPr>
          <p:nvPr>
            <p:ph type="title"/>
          </p:nvPr>
        </p:nvSpPr>
        <p:spPr/>
        <p:txBody>
          <a:bodyPr>
            <a:normAutofit fontScale="90000"/>
          </a:bodyPr>
          <a:lstStyle/>
          <a:p>
            <a:r>
              <a:rPr lang="en-US"/>
              <a:t>Income: Pension Distribution - Taxable Distributions</a:t>
            </a:r>
            <a:endParaRPr lang="en-US" dirty="0"/>
          </a:p>
        </p:txBody>
      </p:sp>
    </p:spTree>
    <p:extLst>
      <p:ext uri="{BB962C8B-B14F-4D97-AF65-F5344CB8AC3E}">
        <p14:creationId xmlns:p14="http://schemas.microsoft.com/office/powerpoint/2010/main" val="402433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18</a:t>
            </a:fld>
            <a:endParaRPr lang="en-US"/>
          </a:p>
        </p:txBody>
      </p:sp>
      <p:sp>
        <p:nvSpPr>
          <p:cNvPr id="69635" name="Content Placeholder 2"/>
          <p:cNvSpPr>
            <a:spLocks noGrp="1"/>
          </p:cNvSpPr>
          <p:nvPr>
            <p:ph sz="quarter" idx="12"/>
          </p:nvPr>
        </p:nvSpPr>
        <p:spPr>
          <a:xfrm>
            <a:off x="1278833" y="1761432"/>
            <a:ext cx="9753600" cy="4334567"/>
          </a:xfrm>
        </p:spPr>
        <p:txBody>
          <a:bodyPr>
            <a:normAutofit lnSpcReduction="10000"/>
          </a:bodyPr>
          <a:lstStyle/>
          <a:p>
            <a:r>
              <a:rPr lang="en-US" altLang="en-US" dirty="0"/>
              <a:t>To calculate you will need:</a:t>
            </a:r>
          </a:p>
          <a:p>
            <a:pPr lvl="1"/>
            <a:r>
              <a:rPr lang="en-US" altLang="en-US" dirty="0"/>
              <a:t>Gross distribution amount (from 1099-R Box 1)</a:t>
            </a:r>
          </a:p>
          <a:p>
            <a:pPr lvl="1"/>
            <a:r>
              <a:rPr lang="en-US" altLang="en-US" dirty="0"/>
              <a:t>Cost in plan (Box 9b Form 1099-R and CSA 1099-R or Box 3 RRB-1099R)</a:t>
            </a:r>
          </a:p>
          <a:p>
            <a:pPr lvl="1"/>
            <a:r>
              <a:rPr lang="en-US" altLang="en-US" dirty="0"/>
              <a:t>Annuity Start Date* – Relies on good interview especially if spouse receives the annuity and does not remember the start date</a:t>
            </a:r>
            <a:br>
              <a:rPr lang="en-US" altLang="en-US" dirty="0"/>
            </a:br>
            <a:br>
              <a:rPr lang="en-US" altLang="en-US" dirty="0"/>
            </a:br>
            <a:endParaRPr lang="en-US" altLang="en-US" dirty="0"/>
          </a:p>
        </p:txBody>
      </p:sp>
      <p:sp>
        <p:nvSpPr>
          <p:cNvPr id="8194" name="Title 1"/>
          <p:cNvSpPr>
            <a:spLocks noGrp="1"/>
          </p:cNvSpPr>
          <p:nvPr>
            <p:ph type="title"/>
          </p:nvPr>
        </p:nvSpPr>
        <p:spPr/>
        <p:txBody>
          <a:bodyPr>
            <a:normAutofit fontScale="90000"/>
          </a:bodyPr>
          <a:lstStyle/>
          <a:p>
            <a:r>
              <a:rPr lang="en-US"/>
              <a:t>Income: Pension Distribution - Simplified Method</a:t>
            </a:r>
            <a:endParaRPr lang="en-US" dirty="0"/>
          </a:p>
        </p:txBody>
      </p:sp>
      <p:sp>
        <p:nvSpPr>
          <p:cNvPr id="2" name="Rectangle 1"/>
          <p:cNvSpPr/>
          <p:nvPr/>
        </p:nvSpPr>
        <p:spPr>
          <a:xfrm>
            <a:off x="2209800" y="5105400"/>
            <a:ext cx="8153400" cy="738664"/>
          </a:xfrm>
          <a:prstGeom prst="rect">
            <a:avLst/>
          </a:prstGeom>
        </p:spPr>
        <p:txBody>
          <a:bodyPr wrap="square">
            <a:spAutoFit/>
          </a:bodyPr>
          <a:lstStyle/>
          <a:p>
            <a:pPr marL="171450" lvl="2" indent="-171450">
              <a:buClr>
                <a:schemeClr val="accent2">
                  <a:lumMod val="50000"/>
                </a:schemeClr>
              </a:buClr>
            </a:pPr>
            <a:r>
              <a:rPr lang="en-US" altLang="en-US" sz="2400" dirty="0"/>
              <a:t>*	</a:t>
            </a:r>
            <a:r>
              <a:rPr lang="en-US" altLang="en-US" dirty="0"/>
              <a:t>If taxpayer did not start receiving annuity before he or she died, then the date the spouse starts drawing the annuity is used</a:t>
            </a:r>
          </a:p>
        </p:txBody>
      </p:sp>
    </p:spTree>
    <p:extLst>
      <p:ext uri="{BB962C8B-B14F-4D97-AF65-F5344CB8AC3E}">
        <p14:creationId xmlns:p14="http://schemas.microsoft.com/office/powerpoint/2010/main" val="228731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19</a:t>
            </a:fld>
            <a:endParaRPr lang="en-US"/>
          </a:p>
        </p:txBody>
      </p:sp>
      <p:sp>
        <p:nvSpPr>
          <p:cNvPr id="69635" name="Content Placeholder 2"/>
          <p:cNvSpPr>
            <a:spLocks noGrp="1"/>
          </p:cNvSpPr>
          <p:nvPr>
            <p:ph sz="quarter" idx="12"/>
          </p:nvPr>
        </p:nvSpPr>
        <p:spPr/>
        <p:txBody>
          <a:bodyPr/>
          <a:lstStyle/>
          <a:p>
            <a:r>
              <a:rPr lang="en-US" altLang="en-US" dirty="0"/>
              <a:t>Also need:</a:t>
            </a:r>
          </a:p>
          <a:p>
            <a:pPr lvl="1"/>
            <a:r>
              <a:rPr lang="en-US" altLang="en-US" dirty="0"/>
              <a:t>Age – Taxpayer’s age on date annuity began</a:t>
            </a:r>
          </a:p>
          <a:p>
            <a:pPr lvl="2"/>
            <a:r>
              <a:rPr lang="en-US" altLang="en-US" dirty="0"/>
              <a:t>Also spouse’s age if joint/survivor annuity is selected*</a:t>
            </a:r>
          </a:p>
          <a:p>
            <a:pPr lvl="1"/>
            <a:r>
              <a:rPr lang="en-US" altLang="en-US" dirty="0"/>
              <a:t>Amounts previously recovered</a:t>
            </a:r>
          </a:p>
          <a:p>
            <a:pPr lvl="1"/>
            <a:r>
              <a:rPr lang="en-US" altLang="en-US" dirty="0"/>
              <a:t>Number of months paid in current tax year</a:t>
            </a:r>
          </a:p>
        </p:txBody>
      </p:sp>
      <p:sp>
        <p:nvSpPr>
          <p:cNvPr id="8194" name="Title 1"/>
          <p:cNvSpPr>
            <a:spLocks noGrp="1"/>
          </p:cNvSpPr>
          <p:nvPr>
            <p:ph type="title"/>
          </p:nvPr>
        </p:nvSpPr>
        <p:spPr/>
        <p:txBody>
          <a:bodyPr>
            <a:normAutofit fontScale="90000"/>
          </a:bodyPr>
          <a:lstStyle/>
          <a:p>
            <a:r>
              <a:rPr lang="en-US"/>
              <a:t>Income: Pension Distribution - Simplified Method</a:t>
            </a:r>
            <a:endParaRPr lang="en-US" dirty="0"/>
          </a:p>
        </p:txBody>
      </p:sp>
      <p:sp>
        <p:nvSpPr>
          <p:cNvPr id="10" name="Rectangle 9"/>
          <p:cNvSpPr/>
          <p:nvPr/>
        </p:nvSpPr>
        <p:spPr>
          <a:xfrm>
            <a:off x="2209800" y="4724400"/>
            <a:ext cx="7467599" cy="738664"/>
          </a:xfrm>
          <a:prstGeom prst="rect">
            <a:avLst/>
          </a:prstGeom>
        </p:spPr>
        <p:txBody>
          <a:bodyPr wrap="square">
            <a:spAutoFit/>
          </a:bodyPr>
          <a:lstStyle/>
          <a:p>
            <a:pPr marL="171450" lvl="2" indent="-171450">
              <a:buClr>
                <a:schemeClr val="accent2">
                  <a:lumMod val="50000"/>
                </a:schemeClr>
              </a:buClr>
            </a:pPr>
            <a:r>
              <a:rPr lang="en-US" altLang="en-US" sz="2400" dirty="0"/>
              <a:t>*	</a:t>
            </a:r>
            <a:r>
              <a:rPr lang="en-US" altLang="en-US" dirty="0"/>
              <a:t>If taxpayer did not start receiving annuity before he or she died, then </a:t>
            </a:r>
            <a:r>
              <a:rPr lang="en-US" altLang="en-US" u="sng" dirty="0"/>
              <a:t>only</a:t>
            </a:r>
            <a:r>
              <a:rPr lang="en-US" altLang="en-US" dirty="0"/>
              <a:t> the spouse’s age when started drawing the annuity is used</a:t>
            </a:r>
          </a:p>
        </p:txBody>
      </p:sp>
    </p:spTree>
    <p:extLst>
      <p:ext uri="{BB962C8B-B14F-4D97-AF65-F5344CB8AC3E}">
        <p14:creationId xmlns:p14="http://schemas.microsoft.com/office/powerpoint/2010/main" val="12612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a:t>
            </a:fld>
            <a:endParaRPr lang="en-US" altLang="en-US" dirty="0"/>
          </a:p>
        </p:txBody>
      </p:sp>
      <p:sp>
        <p:nvSpPr>
          <p:cNvPr id="5" name="Content Placeholder 4"/>
          <p:cNvSpPr>
            <a:spLocks noGrp="1"/>
          </p:cNvSpPr>
          <p:nvPr>
            <p:ph sz="quarter" idx="12"/>
          </p:nvPr>
        </p:nvSpPr>
        <p:spPr/>
        <p:txBody>
          <a:bodyPr/>
          <a:lstStyle/>
          <a:p>
            <a:r>
              <a:rPr lang="en-US" dirty="0"/>
              <a:t>This lesson will focus on a tax return for a typical retired senior married couple with no dependents</a:t>
            </a:r>
          </a:p>
          <a:p>
            <a:r>
              <a:rPr lang="en-US" dirty="0"/>
              <a:t>The following tax topics will be discussed:</a:t>
            </a:r>
          </a:p>
          <a:p>
            <a:pPr lvl="1"/>
            <a:r>
              <a:rPr lang="en-US" dirty="0"/>
              <a:t>Miscellaneous: Identity Theft (IP PIN)</a:t>
            </a:r>
          </a:p>
          <a:p>
            <a:pPr lvl="1"/>
            <a:r>
              <a:rPr lang="en-US" dirty="0"/>
              <a:t>Income: Pensions, Social Security, and Rent (land), </a:t>
            </a:r>
          </a:p>
          <a:p>
            <a:pPr lvl="1"/>
            <a:r>
              <a:rPr lang="en-US" dirty="0"/>
              <a:t>Itemized Deductions</a:t>
            </a:r>
          </a:p>
          <a:p>
            <a:pPr lvl="1"/>
            <a:r>
              <a:rPr lang="en-US" dirty="0"/>
              <a:t>Credits: Residential Energy Credit (if extended)</a:t>
            </a:r>
          </a:p>
        </p:txBody>
      </p:sp>
      <p:sp>
        <p:nvSpPr>
          <p:cNvPr id="2" name="Title 1"/>
          <p:cNvSpPr>
            <a:spLocks noGrp="1"/>
          </p:cNvSpPr>
          <p:nvPr>
            <p:ph type="title"/>
          </p:nvPr>
        </p:nvSpPr>
        <p:spPr/>
        <p:txBody>
          <a:bodyPr/>
          <a:lstStyle/>
          <a:p>
            <a:r>
              <a:rPr lang="en-US"/>
              <a:t>Senior Married Couple</a:t>
            </a:r>
            <a:endParaRPr lang="en-US" dirty="0"/>
          </a:p>
        </p:txBody>
      </p:sp>
    </p:spTree>
    <p:extLst>
      <p:ext uri="{BB962C8B-B14F-4D97-AF65-F5344CB8AC3E}">
        <p14:creationId xmlns:p14="http://schemas.microsoft.com/office/powerpoint/2010/main" val="124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20</a:t>
            </a:fld>
            <a:endParaRPr lang="en-US"/>
          </a:p>
        </p:txBody>
      </p:sp>
      <p:sp>
        <p:nvSpPr>
          <p:cNvPr id="5" name="Content Placeholder 4"/>
          <p:cNvSpPr>
            <a:spLocks noGrp="1"/>
          </p:cNvSpPr>
          <p:nvPr>
            <p:ph sz="quarter" idx="12"/>
          </p:nvPr>
        </p:nvSpPr>
        <p:spPr/>
        <p:txBody>
          <a:bodyPr>
            <a:normAutofit lnSpcReduction="10000"/>
          </a:bodyPr>
          <a:lstStyle/>
          <a:p>
            <a:r>
              <a:rPr lang="en-US"/>
              <a:t>Use Bogart’s Pension Calculator</a:t>
            </a:r>
          </a:p>
          <a:p>
            <a:pPr lvl="1"/>
            <a:r>
              <a:rPr lang="en-US">
                <a:hlinkClick r:id="rId3"/>
              </a:rPr>
              <a:t>http://tools.cotaxaide.org</a:t>
            </a:r>
            <a:endParaRPr lang="en-US"/>
          </a:p>
          <a:p>
            <a:pPr lvl="1"/>
            <a:r>
              <a:rPr lang="en-US"/>
              <a:t>Print a copy of the information for the taxpayer</a:t>
            </a:r>
          </a:p>
          <a:p>
            <a:pPr lvl="1"/>
            <a:r>
              <a:rPr lang="en-US"/>
              <a:t>Enter Bogart data into the TaxSlayer Worksheet</a:t>
            </a:r>
          </a:p>
          <a:p>
            <a:pPr lvl="1"/>
            <a:r>
              <a:rPr lang="en-US"/>
              <a:t>Check that the taxable amount in TaxSlayer matches the Bogart calculation</a:t>
            </a:r>
          </a:p>
          <a:p>
            <a:pPr lvl="1"/>
            <a:r>
              <a:rPr lang="en-US"/>
              <a:t>This will provide carryforward information for next year’s return</a:t>
            </a:r>
            <a:endParaRPr lang="en-US" dirty="0"/>
          </a:p>
        </p:txBody>
      </p:sp>
      <p:sp>
        <p:nvSpPr>
          <p:cNvPr id="2" name="Title 1"/>
          <p:cNvSpPr>
            <a:spLocks noGrp="1"/>
          </p:cNvSpPr>
          <p:nvPr>
            <p:ph type="title"/>
          </p:nvPr>
        </p:nvSpPr>
        <p:spPr/>
        <p:txBody>
          <a:bodyPr>
            <a:normAutofit fontScale="90000"/>
          </a:bodyPr>
          <a:lstStyle/>
          <a:p>
            <a:r>
              <a:rPr lang="en-US"/>
              <a:t>Income: Pension Distribution - Simplified Method</a:t>
            </a:r>
            <a:endParaRPr lang="en-US" dirty="0"/>
          </a:p>
        </p:txBody>
      </p:sp>
    </p:spTree>
    <p:extLst>
      <p:ext uri="{BB962C8B-B14F-4D97-AF65-F5344CB8AC3E}">
        <p14:creationId xmlns:p14="http://schemas.microsoft.com/office/powerpoint/2010/main" val="335274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2"/>
          </p:nvPr>
        </p:nvSpPr>
        <p:spPr/>
        <p:txBody>
          <a:bodyPr/>
          <a:lstStyle/>
          <a:p>
            <a:fld id="{338ED3A5-5DFD-4230-BB90-0044010B1AE1}" type="slidenum">
              <a:rPr lang="en-US" smtClean="0"/>
              <a:pPr/>
              <a:t>21</a:t>
            </a:fld>
            <a:endParaRPr lang="en-US"/>
          </a:p>
        </p:txBody>
      </p:sp>
      <p:sp>
        <p:nvSpPr>
          <p:cNvPr id="2" name="Title 1"/>
          <p:cNvSpPr>
            <a:spLocks noGrp="1"/>
          </p:cNvSpPr>
          <p:nvPr>
            <p:ph type="title"/>
          </p:nvPr>
        </p:nvSpPr>
        <p:spPr/>
        <p:txBody>
          <a:bodyPr>
            <a:normAutofit fontScale="90000"/>
          </a:bodyPr>
          <a:lstStyle/>
          <a:p>
            <a:r>
              <a:rPr lang="en-US"/>
              <a:t>Income: Pension Distribution - Bogart Pension Calculator</a:t>
            </a:r>
            <a:endParaRPr lang="en-US" dirty="0"/>
          </a:p>
        </p:txBody>
      </p:sp>
      <p:sp>
        <p:nvSpPr>
          <p:cNvPr id="5" name="TextBox 4"/>
          <p:cNvSpPr txBox="1"/>
          <p:nvPr/>
        </p:nvSpPr>
        <p:spPr>
          <a:xfrm>
            <a:off x="3650316" y="1979989"/>
            <a:ext cx="4914900" cy="323165"/>
          </a:xfrm>
          <a:prstGeom prst="rect">
            <a:avLst/>
          </a:prstGeom>
          <a:noFill/>
        </p:spPr>
        <p:txBody>
          <a:bodyPr wrap="square" rtlCol="0">
            <a:spAutoFit/>
          </a:bodyPr>
          <a:lstStyle/>
          <a:p>
            <a:pPr algn="ctr"/>
            <a:r>
              <a:rPr lang="en-US" sz="1500" dirty="0">
                <a:hlinkClick r:id="rId3"/>
              </a:rPr>
              <a:t>http://tools.cotaxaide.org/Annuity%20Calculator.html</a:t>
            </a:r>
            <a:endParaRPr lang="en-US" sz="1500" dirty="0"/>
          </a:p>
        </p:txBody>
      </p:sp>
      <p:pic>
        <p:nvPicPr>
          <p:cNvPr id="4" name="Picture 3"/>
          <p:cNvPicPr>
            <a:picLocks noChangeAspect="1"/>
          </p:cNvPicPr>
          <p:nvPr/>
        </p:nvPicPr>
        <p:blipFill>
          <a:blip r:embed="rId4"/>
          <a:stretch>
            <a:fillRect/>
          </a:stretch>
        </p:blipFill>
        <p:spPr>
          <a:xfrm>
            <a:off x="3665443" y="2303602"/>
            <a:ext cx="4929188" cy="3000930"/>
          </a:xfrm>
          <a:prstGeom prst="rect">
            <a:avLst/>
          </a:prstGeom>
        </p:spPr>
      </p:pic>
    </p:spTree>
    <p:extLst>
      <p:ext uri="{BB962C8B-B14F-4D97-AF65-F5344CB8AC3E}">
        <p14:creationId xmlns:p14="http://schemas.microsoft.com/office/powerpoint/2010/main" val="10064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NTTC Training – TY2018</a:t>
            </a:r>
          </a:p>
        </p:txBody>
      </p:sp>
      <p:sp>
        <p:nvSpPr>
          <p:cNvPr id="5" name="Slide Number Placeholder 4"/>
          <p:cNvSpPr>
            <a:spLocks noGrp="1"/>
          </p:cNvSpPr>
          <p:nvPr>
            <p:ph type="sldNum" sz="quarter" idx="11"/>
          </p:nvPr>
        </p:nvSpPr>
        <p:spPr/>
        <p:txBody>
          <a:bodyPr/>
          <a:lstStyle/>
          <a:p>
            <a:fld id="{338ED3A5-5DFD-4230-BB90-0044010B1AE1}" type="slidenum">
              <a:rPr lang="en-US" smtClean="0"/>
              <a:pPr/>
              <a:t>22</a:t>
            </a:fld>
            <a:endParaRPr lang="en-US" dirty="0"/>
          </a:p>
        </p:txBody>
      </p:sp>
      <p:sp>
        <p:nvSpPr>
          <p:cNvPr id="65539" name="Content Placeholder 2"/>
          <p:cNvSpPr>
            <a:spLocks noGrp="1"/>
          </p:cNvSpPr>
          <p:nvPr>
            <p:ph sz="quarter" idx="12"/>
          </p:nvPr>
        </p:nvSpPr>
        <p:spPr/>
        <p:txBody>
          <a:bodyPr>
            <a:normAutofit fontScale="77500" lnSpcReduction="20000"/>
          </a:bodyPr>
          <a:lstStyle/>
          <a:p>
            <a:r>
              <a:rPr lang="en-US" altLang="en-US" dirty="0"/>
              <a:t>Public Safety Officers </a:t>
            </a:r>
            <a:r>
              <a:rPr lang="en-US" dirty="0"/>
              <a:t>(PSO) </a:t>
            </a:r>
            <a:r>
              <a:rPr lang="en-US" altLang="en-US" dirty="0"/>
              <a:t>health insurance premium may be deducted from pension</a:t>
            </a:r>
          </a:p>
          <a:p>
            <a:r>
              <a:rPr lang="en-US" altLang="en-US" dirty="0"/>
              <a:t>Up to $3,000 PSO insurance premium can be excluded from taxable amount</a:t>
            </a:r>
          </a:p>
          <a:p>
            <a:r>
              <a:rPr lang="en-US" altLang="en-US" dirty="0"/>
              <a:t>Reduce 1099-R box 2a by PSO insurance premium amount not to exceed $3,000</a:t>
            </a:r>
          </a:p>
          <a:p>
            <a:r>
              <a:rPr lang="en-US" altLang="en-US" dirty="0"/>
              <a:t>Health or long-term-care insurance charges over $3,000 possible deductions</a:t>
            </a:r>
          </a:p>
          <a:p>
            <a:pPr lvl="1"/>
            <a:r>
              <a:rPr lang="en-US" altLang="en-US" dirty="0"/>
              <a:t>Medical section of Schedule A or </a:t>
            </a:r>
          </a:p>
          <a:p>
            <a:pPr lvl="1"/>
            <a:r>
              <a:rPr lang="en-US" altLang="en-US" dirty="0"/>
              <a:t>Self-employed health adjustment to gross income (if it qualifies)</a:t>
            </a:r>
          </a:p>
          <a:p>
            <a:endParaRPr lang="en-US" altLang="en-US" dirty="0"/>
          </a:p>
        </p:txBody>
      </p:sp>
      <p:sp>
        <p:nvSpPr>
          <p:cNvPr id="2" name="Title 1"/>
          <p:cNvSpPr>
            <a:spLocks noGrp="1"/>
          </p:cNvSpPr>
          <p:nvPr>
            <p:ph type="title"/>
          </p:nvPr>
        </p:nvSpPr>
        <p:spPr>
          <a:xfrm>
            <a:off x="1066803" y="28835"/>
            <a:ext cx="10134597" cy="1143000"/>
          </a:xfrm>
        </p:spPr>
        <p:txBody>
          <a:bodyPr>
            <a:normAutofit fontScale="90000"/>
          </a:bodyPr>
          <a:lstStyle/>
          <a:p>
            <a:r>
              <a:rPr lang="en-US" dirty="0"/>
              <a:t>Public Safety Officer Insurance Premiums on 1099-R</a:t>
            </a:r>
          </a:p>
        </p:txBody>
      </p:sp>
    </p:spTree>
    <p:extLst>
      <p:ext uri="{BB962C8B-B14F-4D97-AF65-F5344CB8AC3E}">
        <p14:creationId xmlns:p14="http://schemas.microsoft.com/office/powerpoint/2010/main" val="104281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23</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2 - 5</a:t>
            </a:r>
            <a:endParaRPr lang="en-US" dirty="0"/>
          </a:p>
        </p:txBody>
      </p:sp>
    </p:spTree>
    <p:extLst>
      <p:ext uri="{BB962C8B-B14F-4D97-AF65-F5344CB8AC3E}">
        <p14:creationId xmlns:p14="http://schemas.microsoft.com/office/powerpoint/2010/main" val="40477772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24</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a:t>A taxpayer can have Social Security income as:</a:t>
            </a:r>
          </a:p>
          <a:p>
            <a:pPr lvl="1"/>
            <a:r>
              <a:rPr lang="en-US"/>
              <a:t>A retirement benefit (most common)</a:t>
            </a:r>
          </a:p>
          <a:p>
            <a:pPr lvl="1"/>
            <a:r>
              <a:rPr lang="en-US"/>
              <a:t>A disability benefit</a:t>
            </a:r>
          </a:p>
          <a:p>
            <a:pPr lvl="1"/>
            <a:r>
              <a:rPr lang="en-US"/>
              <a:t>A survivor benefit (parent (rare)/spouse/children)</a:t>
            </a:r>
          </a:p>
          <a:p>
            <a:r>
              <a:rPr lang="en-US"/>
              <a:t>Social Security income must be reported on the return</a:t>
            </a:r>
          </a:p>
          <a:p>
            <a:r>
              <a:rPr lang="en-US"/>
              <a:t>Benefits are reported on Form 1099-SSA or RRB-1099</a:t>
            </a:r>
          </a:p>
          <a:p>
            <a:r>
              <a:rPr lang="en-US"/>
              <a:t>Social Security benefits can be taxable depending on AGI (maximum: 85% of benefits)</a:t>
            </a:r>
            <a:endParaRPr lang="en-US" dirty="0"/>
          </a:p>
        </p:txBody>
      </p:sp>
      <p:sp>
        <p:nvSpPr>
          <p:cNvPr id="5" name="Title 4"/>
          <p:cNvSpPr>
            <a:spLocks noGrp="1"/>
          </p:cNvSpPr>
          <p:nvPr>
            <p:ph type="title"/>
          </p:nvPr>
        </p:nvSpPr>
        <p:spPr/>
        <p:txBody>
          <a:bodyPr/>
          <a:lstStyle/>
          <a:p>
            <a:r>
              <a:rPr lang="en-US"/>
              <a:t>Income: Social Security</a:t>
            </a:r>
            <a:endParaRPr lang="en-US" dirty="0"/>
          </a:p>
        </p:txBody>
      </p:sp>
    </p:spTree>
    <p:extLst>
      <p:ext uri="{BB962C8B-B14F-4D97-AF65-F5344CB8AC3E}">
        <p14:creationId xmlns:p14="http://schemas.microsoft.com/office/powerpoint/2010/main" val="29138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25</a:t>
            </a:fld>
            <a:endParaRPr lang="en-US" altLang="en-US" dirty="0"/>
          </a:p>
        </p:txBody>
      </p:sp>
      <p:sp>
        <p:nvSpPr>
          <p:cNvPr id="4" name="Content Placeholder 3"/>
          <p:cNvSpPr>
            <a:spLocks noGrp="1"/>
          </p:cNvSpPr>
          <p:nvPr>
            <p:ph sz="quarter" idx="12"/>
          </p:nvPr>
        </p:nvSpPr>
        <p:spPr/>
        <p:txBody>
          <a:bodyPr/>
          <a:lstStyle/>
          <a:p>
            <a:r>
              <a:rPr lang="en-US"/>
              <a:t>Medicare premiums</a:t>
            </a:r>
            <a:br>
              <a:rPr lang="en-US"/>
            </a:br>
            <a:r>
              <a:rPr lang="en-US"/>
              <a:t>carry to Schedule A</a:t>
            </a:r>
          </a:p>
          <a:p>
            <a:r>
              <a:rPr lang="en-US"/>
              <a:t>Withholding is rare </a:t>
            </a:r>
            <a:br>
              <a:rPr lang="en-US"/>
            </a:br>
            <a:r>
              <a:rPr lang="en-US"/>
              <a:t>and can be missed</a:t>
            </a:r>
            <a:endParaRPr lang="en-US" dirty="0"/>
          </a:p>
        </p:txBody>
      </p:sp>
      <p:sp>
        <p:nvSpPr>
          <p:cNvPr id="5" name="Title 4"/>
          <p:cNvSpPr>
            <a:spLocks noGrp="1"/>
          </p:cNvSpPr>
          <p:nvPr>
            <p:ph type="title"/>
          </p:nvPr>
        </p:nvSpPr>
        <p:spPr/>
        <p:txBody>
          <a:bodyPr/>
          <a:lstStyle/>
          <a:p>
            <a:r>
              <a:rPr lang="en-US"/>
              <a:t>Income: Social Security – Form 1099-SSA</a:t>
            </a:r>
            <a:endParaRPr lang="en-US" dirty="0"/>
          </a:p>
        </p:txBody>
      </p:sp>
      <p:pic>
        <p:nvPicPr>
          <p:cNvPr id="6" name="Picture 5"/>
          <p:cNvPicPr>
            <a:picLocks noChangeAspect="1"/>
          </p:cNvPicPr>
          <p:nvPr/>
        </p:nvPicPr>
        <p:blipFill>
          <a:blip r:embed="rId2"/>
          <a:stretch>
            <a:fillRect/>
          </a:stretch>
        </p:blipFill>
        <p:spPr>
          <a:xfrm>
            <a:off x="5595620" y="1943101"/>
            <a:ext cx="4404158" cy="3252745"/>
          </a:xfrm>
          <a:prstGeom prst="rect">
            <a:avLst/>
          </a:prstGeom>
        </p:spPr>
      </p:pic>
    </p:spTree>
    <p:extLst>
      <p:ext uri="{BB962C8B-B14F-4D97-AF65-F5344CB8AC3E}">
        <p14:creationId xmlns:p14="http://schemas.microsoft.com/office/powerpoint/2010/main" val="247432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2"/>
          </p:nvPr>
        </p:nvPicPr>
        <p:blipFill>
          <a:blip r:embed="rId3"/>
          <a:stretch>
            <a:fillRect/>
          </a:stretch>
        </p:blipFill>
        <p:spPr>
          <a:xfrm>
            <a:off x="2479675" y="1982787"/>
            <a:ext cx="7353300" cy="3581400"/>
          </a:xfrm>
        </p:spPr>
      </p:pic>
      <p:sp>
        <p:nvSpPr>
          <p:cNvPr id="5" name="Title 4"/>
          <p:cNvSpPr>
            <a:spLocks noGrp="1"/>
          </p:cNvSpPr>
          <p:nvPr>
            <p:ph type="title"/>
          </p:nvPr>
        </p:nvSpPr>
        <p:spPr/>
        <p:txBody>
          <a:bodyPr/>
          <a:lstStyle/>
          <a:p>
            <a:r>
              <a:rPr lang="en-US"/>
              <a:t>Income: Social Security – Form RRB-1099</a:t>
            </a:r>
            <a:endParaRPr lang="en-US" dirty="0"/>
          </a:p>
        </p:txBody>
      </p:sp>
      <p:sp>
        <p:nvSpPr>
          <p:cNvPr id="9" name="Footer Placeholder 8"/>
          <p:cNvSpPr>
            <a:spLocks noGrp="1"/>
          </p:cNvSpPr>
          <p:nvPr>
            <p:ph type="ftr" sz="quarter" idx="10"/>
          </p:nvPr>
        </p:nvSpPr>
        <p:spPr/>
        <p:txBody>
          <a:bodyPr/>
          <a:lstStyle/>
          <a:p>
            <a:pPr>
              <a:defRPr/>
            </a:pPr>
            <a:r>
              <a:rPr lang="en-US"/>
              <a:t>Michael Davenport - NJ Version - Senior Married Couple</a:t>
            </a:r>
            <a:endParaRPr lang="en-US" dirty="0"/>
          </a:p>
        </p:txBody>
      </p:sp>
      <p:sp>
        <p:nvSpPr>
          <p:cNvPr id="10" name="Slide Number Placeholder 9"/>
          <p:cNvSpPr>
            <a:spLocks noGrp="1"/>
          </p:cNvSpPr>
          <p:nvPr>
            <p:ph type="sldNum" sz="quarter" idx="11"/>
          </p:nvPr>
        </p:nvSpPr>
        <p:spPr/>
        <p:txBody>
          <a:bodyPr/>
          <a:lstStyle/>
          <a:p>
            <a:pPr>
              <a:defRPr/>
            </a:pPr>
            <a:fld id="{AE820BBC-AC8A-41A2-B5A2-A38EDA688333}" type="slidenum">
              <a:rPr lang="en-US" altLang="en-US" smtClean="0"/>
              <a:pPr>
                <a:defRPr/>
              </a:pPr>
              <a:t>26</a:t>
            </a:fld>
            <a:endParaRPr lang="en-US" altLang="en-US" dirty="0"/>
          </a:p>
        </p:txBody>
      </p:sp>
    </p:spTree>
    <p:extLst>
      <p:ext uri="{BB962C8B-B14F-4D97-AF65-F5344CB8AC3E}">
        <p14:creationId xmlns:p14="http://schemas.microsoft.com/office/powerpoint/2010/main" val="49029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27</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a:t>
            </a:r>
            <a:r>
              <a:rPr lang="en-US" dirty="0"/>
              <a:t>6 and 7</a:t>
            </a:r>
          </a:p>
        </p:txBody>
      </p:sp>
    </p:spTree>
    <p:extLst>
      <p:ext uri="{BB962C8B-B14F-4D97-AF65-F5344CB8AC3E}">
        <p14:creationId xmlns:p14="http://schemas.microsoft.com/office/powerpoint/2010/main" val="99016567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25605" name="Slide Number Placeholder 2"/>
          <p:cNvSpPr>
            <a:spLocks noGrp="1"/>
          </p:cNvSpPr>
          <p:nvPr>
            <p:ph type="sldNum" sz="quarter" idx="11"/>
          </p:nvPr>
        </p:nvSpPr>
        <p:spPr/>
        <p:txBody>
          <a:bodyPr/>
          <a:lstStyle/>
          <a:p>
            <a:fld id="{51C458FA-6145-435C-BA77-53A750FB0D66}" type="slidenum">
              <a:rPr lang="en-US" altLang="en-US" smtClean="0"/>
              <a:pPr/>
              <a:t>28</a:t>
            </a:fld>
            <a:endParaRPr lang="en-US" altLang="en-US" dirty="0"/>
          </a:p>
        </p:txBody>
      </p:sp>
      <p:sp>
        <p:nvSpPr>
          <p:cNvPr id="25603" name="Content Placeholder 2"/>
          <p:cNvSpPr>
            <a:spLocks noGrp="1"/>
          </p:cNvSpPr>
          <p:nvPr>
            <p:ph sz="quarter" idx="12"/>
          </p:nvPr>
        </p:nvSpPr>
        <p:spPr/>
        <p:txBody>
          <a:bodyPr>
            <a:normAutofit lnSpcReduction="10000"/>
          </a:bodyPr>
          <a:lstStyle/>
          <a:p>
            <a:r>
              <a:rPr lang="en-US" altLang="en-US"/>
              <a:t>Rent income in-scope if</a:t>
            </a:r>
          </a:p>
          <a:p>
            <a:pPr lvl="1"/>
            <a:r>
              <a:rPr lang="en-US" altLang="en-US"/>
              <a:t>Land OR gas/oil lease</a:t>
            </a:r>
          </a:p>
          <a:p>
            <a:pPr lvl="1"/>
            <a:r>
              <a:rPr lang="en-US" altLang="en-US"/>
              <a:t>Reported on a Form 1099-MISC </a:t>
            </a:r>
          </a:p>
          <a:p>
            <a:pPr lvl="1"/>
            <a:r>
              <a:rPr lang="en-US" altLang="en-US"/>
              <a:t>Received from individual and not reported on 1099-MISC</a:t>
            </a:r>
          </a:p>
          <a:p>
            <a:r>
              <a:rPr lang="en-US" altLang="en-US"/>
              <a:t>No Expenses EXCEPT property tax</a:t>
            </a:r>
          </a:p>
          <a:p>
            <a:pPr lvl="1"/>
            <a:r>
              <a:rPr lang="en-US" altLang="en-US"/>
              <a:t>Report on Schedule A</a:t>
            </a:r>
          </a:p>
          <a:p>
            <a:r>
              <a:rPr lang="en-US" altLang="en-US"/>
              <a:t>Rent reported on a K-1 – Out-of-scope</a:t>
            </a:r>
            <a:endParaRPr lang="en-US" altLang="en-US" dirty="0"/>
          </a:p>
        </p:txBody>
      </p:sp>
      <p:sp>
        <p:nvSpPr>
          <p:cNvPr id="33794" name="Title 1"/>
          <p:cNvSpPr>
            <a:spLocks noGrp="1"/>
          </p:cNvSpPr>
          <p:nvPr>
            <p:ph type="title"/>
          </p:nvPr>
        </p:nvSpPr>
        <p:spPr/>
        <p:txBody>
          <a:bodyPr/>
          <a:lstStyle/>
          <a:p>
            <a:r>
              <a:rPr lang="en-US"/>
              <a:t>Income: Rent</a:t>
            </a:r>
            <a:endParaRPr lang="en-US" dirty="0"/>
          </a:p>
        </p:txBody>
      </p:sp>
    </p:spTree>
    <p:extLst>
      <p:ext uri="{BB962C8B-B14F-4D97-AF65-F5344CB8AC3E}">
        <p14:creationId xmlns:p14="http://schemas.microsoft.com/office/powerpoint/2010/main" val="52051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43251" y="1893332"/>
            <a:ext cx="5929313" cy="3500438"/>
          </a:xfrm>
          <a:prstGeom prst="rect">
            <a:avLst/>
          </a:prstGeom>
        </p:spPr>
      </p:pic>
      <p:sp>
        <p:nvSpPr>
          <p:cNvPr id="4" name="Footer Placeholder 3"/>
          <p:cNvSpPr>
            <a:spLocks noGrp="1"/>
          </p:cNvSpPr>
          <p:nvPr>
            <p:ph type="ftr" sz="quarter" idx="11"/>
          </p:nvPr>
        </p:nvSpPr>
        <p:spPr/>
        <p:txBody>
          <a:bodyPr/>
          <a:lstStyle/>
          <a:p>
            <a:r>
              <a:rPr lang="en-US"/>
              <a:t>Michael Davenport - NJ Version - Senior Married Couple</a:t>
            </a:r>
            <a:endParaRPr lang="en-US" dirty="0"/>
          </a:p>
        </p:txBody>
      </p:sp>
      <p:sp>
        <p:nvSpPr>
          <p:cNvPr id="27652" name="Slide Number Placeholder 4"/>
          <p:cNvSpPr>
            <a:spLocks noGrp="1"/>
          </p:cNvSpPr>
          <p:nvPr>
            <p:ph type="sldNum" sz="quarter" idx="12"/>
          </p:nvPr>
        </p:nvSpPr>
        <p:spPr/>
        <p:txBody>
          <a:bodyPr/>
          <a:lstStyle/>
          <a:p>
            <a:fld id="{DAEAD34B-0F30-4A25-9BF8-D4C68D06F89B}" type="slidenum">
              <a:rPr lang="en-US" altLang="en-US" smtClean="0"/>
              <a:pPr/>
              <a:t>29</a:t>
            </a:fld>
            <a:endParaRPr lang="en-US" altLang="en-US" dirty="0"/>
          </a:p>
        </p:txBody>
      </p:sp>
      <p:sp>
        <p:nvSpPr>
          <p:cNvPr id="2" name="Title 1"/>
          <p:cNvSpPr>
            <a:spLocks noGrp="1"/>
          </p:cNvSpPr>
          <p:nvPr>
            <p:ph type="title"/>
          </p:nvPr>
        </p:nvSpPr>
        <p:spPr/>
        <p:txBody>
          <a:bodyPr/>
          <a:lstStyle/>
          <a:p>
            <a:r>
              <a:rPr lang="en-US"/>
              <a:t>Income: Rent - Form 1099-MISC</a:t>
            </a:r>
            <a:endParaRPr lang="en-US" dirty="0"/>
          </a:p>
        </p:txBody>
      </p:sp>
      <p:sp>
        <p:nvSpPr>
          <p:cNvPr id="7" name="Oval 6"/>
          <p:cNvSpPr/>
          <p:nvPr/>
        </p:nvSpPr>
        <p:spPr>
          <a:xfrm>
            <a:off x="5695950" y="1893332"/>
            <a:ext cx="1257300" cy="514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38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3</a:t>
            </a:fld>
            <a:endParaRPr lang="en-US" altLang="en-US"/>
          </a:p>
        </p:txBody>
      </p:sp>
      <p:sp>
        <p:nvSpPr>
          <p:cNvPr id="3" name="Content Placeholder 2"/>
          <p:cNvSpPr>
            <a:spLocks noGrp="1"/>
          </p:cNvSpPr>
          <p:nvPr>
            <p:ph sz="quarter" idx="12"/>
          </p:nvPr>
        </p:nvSpPr>
        <p:spPr/>
        <p:txBody>
          <a:bodyPr/>
          <a:lstStyle/>
          <a:p>
            <a:r>
              <a:rPr lang="en-US" dirty="0"/>
              <a:t>Taxpayers indicate they are victims of Identity theft on the I&amp;I Sheet</a:t>
            </a:r>
          </a:p>
          <a:p>
            <a:r>
              <a:rPr lang="en-US" dirty="0"/>
              <a:t>We are concerned with tax-related identity theft</a:t>
            </a:r>
          </a:p>
          <a:p>
            <a:pPr lvl="1"/>
            <a:r>
              <a:rPr lang="en-US" dirty="0"/>
              <a:t>Taxpayer has been identified as a victim by the IRS </a:t>
            </a:r>
          </a:p>
          <a:p>
            <a:pPr lvl="1"/>
            <a:r>
              <a:rPr lang="en-US" dirty="0"/>
              <a:t>The tax return rejects because someone has filed a return with the taxpayer’s name and SSN</a:t>
            </a:r>
          </a:p>
          <a:p>
            <a:endParaRPr lang="en-US" dirty="0"/>
          </a:p>
        </p:txBody>
      </p:sp>
      <p:sp>
        <p:nvSpPr>
          <p:cNvPr id="2" name="Title 1"/>
          <p:cNvSpPr>
            <a:spLocks noGrp="1"/>
          </p:cNvSpPr>
          <p:nvPr>
            <p:ph type="title"/>
          </p:nvPr>
        </p:nvSpPr>
        <p:spPr/>
        <p:txBody>
          <a:bodyPr/>
          <a:lstStyle/>
          <a:p>
            <a:r>
              <a:rPr lang="en-US"/>
              <a:t>Identity Theft</a:t>
            </a:r>
            <a:endParaRPr lang="en-US" dirty="0"/>
          </a:p>
        </p:txBody>
      </p:sp>
    </p:spTree>
    <p:extLst>
      <p:ext uri="{BB962C8B-B14F-4D97-AF65-F5344CB8AC3E}">
        <p14:creationId xmlns:p14="http://schemas.microsoft.com/office/powerpoint/2010/main" val="335021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30</a:t>
            </a:fld>
            <a:endParaRPr lang="en-US" altLang="en-US"/>
          </a:p>
        </p:txBody>
      </p:sp>
      <p:sp>
        <p:nvSpPr>
          <p:cNvPr id="6" name="Content Placeholder 5"/>
          <p:cNvSpPr>
            <a:spLocks noGrp="1"/>
          </p:cNvSpPr>
          <p:nvPr>
            <p:ph sz="quarter" idx="12"/>
          </p:nvPr>
        </p:nvSpPr>
        <p:spPr/>
        <p:txBody>
          <a:bodyPr>
            <a:normAutofit fontScale="85000" lnSpcReduction="20000"/>
          </a:bodyPr>
          <a:lstStyle/>
          <a:p>
            <a:r>
              <a:rPr lang="en-US" dirty="0"/>
              <a:t>May claim larger of</a:t>
            </a:r>
          </a:p>
          <a:p>
            <a:pPr lvl="1"/>
            <a:r>
              <a:rPr lang="en-US" dirty="0"/>
              <a:t>Standard deduction</a:t>
            </a:r>
          </a:p>
          <a:p>
            <a:pPr lvl="2"/>
            <a:r>
              <a:rPr lang="en-US" dirty="0"/>
              <a:t>Increased if at least 65 and/or blind</a:t>
            </a:r>
          </a:p>
          <a:p>
            <a:pPr marL="576262" lvl="1" indent="0">
              <a:buNone/>
            </a:pPr>
            <a:r>
              <a:rPr lang="en-US" dirty="0"/>
              <a:t>-OR-</a:t>
            </a:r>
          </a:p>
          <a:p>
            <a:pPr lvl="1"/>
            <a:r>
              <a:rPr lang="en-US" dirty="0"/>
              <a:t>Itemized deductions</a:t>
            </a:r>
          </a:p>
          <a:p>
            <a:r>
              <a:rPr lang="en-US" dirty="0"/>
              <a:t>If itemized deductions are entered, software will select better option</a:t>
            </a:r>
          </a:p>
          <a:p>
            <a:r>
              <a:rPr lang="en-US" dirty="0"/>
              <a:t>Due to the increase in standard deductions most of our taxpayers will not be able to itemize</a:t>
            </a:r>
          </a:p>
        </p:txBody>
      </p:sp>
      <p:sp>
        <p:nvSpPr>
          <p:cNvPr id="8194" name="Title 1"/>
          <p:cNvSpPr>
            <a:spLocks noGrp="1"/>
          </p:cNvSpPr>
          <p:nvPr>
            <p:ph type="title"/>
          </p:nvPr>
        </p:nvSpPr>
        <p:spPr/>
        <p:txBody>
          <a:bodyPr/>
          <a:lstStyle/>
          <a:p>
            <a:r>
              <a:rPr lang="en-US" altLang="en-US"/>
              <a:t>Deductions </a:t>
            </a:r>
          </a:p>
        </p:txBody>
      </p:sp>
    </p:spTree>
    <p:extLst>
      <p:ext uri="{BB962C8B-B14F-4D97-AF65-F5344CB8AC3E}">
        <p14:creationId xmlns:p14="http://schemas.microsoft.com/office/powerpoint/2010/main" val="9875338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31</a:t>
            </a:fld>
            <a:endParaRPr lang="en-US" altLang="en-US"/>
          </a:p>
        </p:txBody>
      </p:sp>
      <p:sp>
        <p:nvSpPr>
          <p:cNvPr id="14341" name="Content Placeholder 6"/>
          <p:cNvSpPr>
            <a:spLocks noGrp="1"/>
          </p:cNvSpPr>
          <p:nvPr>
            <p:ph sz="quarter" idx="12"/>
          </p:nvPr>
        </p:nvSpPr>
        <p:spPr/>
        <p:txBody>
          <a:bodyPr>
            <a:normAutofit fontScale="77500" lnSpcReduction="20000"/>
          </a:bodyPr>
          <a:lstStyle/>
          <a:p>
            <a:r>
              <a:rPr lang="en-US" altLang="en-US" dirty="0"/>
              <a:t>Medical and dental expenses</a:t>
            </a:r>
          </a:p>
          <a:p>
            <a:r>
              <a:rPr lang="en-US" altLang="en-US" dirty="0"/>
              <a:t>Taxes</a:t>
            </a:r>
          </a:p>
          <a:p>
            <a:r>
              <a:rPr lang="en-US" altLang="en-US" dirty="0"/>
              <a:t>Interest </a:t>
            </a:r>
          </a:p>
          <a:p>
            <a:r>
              <a:rPr lang="en-US" altLang="en-US" dirty="0"/>
              <a:t>Gifts to charity</a:t>
            </a:r>
          </a:p>
          <a:p>
            <a:r>
              <a:rPr lang="en-US" altLang="en-US" dirty="0"/>
              <a:t>Casualty and theft losses – Out of Scope</a:t>
            </a:r>
          </a:p>
          <a:p>
            <a:r>
              <a:rPr lang="en-US" altLang="en-US" dirty="0"/>
              <a:t>Miscellaneous expenses – subject to 2% </a:t>
            </a:r>
            <a:r>
              <a:rPr lang="en-US" altLang="en-US" dirty="0">
                <a:solidFill>
                  <a:srgbClr val="FF0000"/>
                </a:solidFill>
              </a:rPr>
              <a:t>(not deductible after 2017)</a:t>
            </a:r>
          </a:p>
          <a:p>
            <a:r>
              <a:rPr lang="en-US" altLang="en-US" dirty="0"/>
              <a:t>Miscellaneous expenses – not subject to 2% (Gambling Losses)</a:t>
            </a:r>
          </a:p>
        </p:txBody>
      </p:sp>
      <p:sp>
        <p:nvSpPr>
          <p:cNvPr id="14338" name="Title 5"/>
          <p:cNvSpPr>
            <a:spLocks noGrp="1"/>
          </p:cNvSpPr>
          <p:nvPr>
            <p:ph type="title"/>
          </p:nvPr>
        </p:nvSpPr>
        <p:spPr/>
        <p:txBody>
          <a:bodyPr/>
          <a:lstStyle/>
          <a:p>
            <a:r>
              <a:rPr lang="en-US" altLang="en-US"/>
              <a:t>Itemized Deductions</a:t>
            </a:r>
            <a:endParaRPr lang="en-US" altLang="en-US" dirty="0"/>
          </a:p>
        </p:txBody>
      </p:sp>
      <p:sp>
        <p:nvSpPr>
          <p:cNvPr id="14342" name="Rectangle 9"/>
          <p:cNvSpPr>
            <a:spLocks noChangeArrowheads="1"/>
          </p:cNvSpPr>
          <p:nvPr/>
        </p:nvSpPr>
        <p:spPr bwMode="auto">
          <a:xfrm>
            <a:off x="8260198" y="2207345"/>
            <a:ext cx="237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itchFamily="18" charset="0"/>
              <a:buNone/>
            </a:pPr>
            <a:r>
              <a:rPr lang="en-US" altLang="en-US" b="1" dirty="0">
                <a:solidFill>
                  <a:srgbClr val="0070C0"/>
                </a:solidFill>
              </a:rPr>
              <a:t> </a:t>
            </a:r>
            <a:endParaRPr lang="en-US" altLang="en-US" dirty="0">
              <a:solidFill>
                <a:srgbClr val="0070C0"/>
              </a:solidFill>
            </a:endParaRPr>
          </a:p>
        </p:txBody>
      </p:sp>
      <p:sp>
        <p:nvSpPr>
          <p:cNvPr id="2" name="Rectangle 1"/>
          <p:cNvSpPr/>
          <p:nvPr/>
        </p:nvSpPr>
        <p:spPr>
          <a:xfrm>
            <a:off x="7026966" y="2326468"/>
            <a:ext cx="2457450" cy="120015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Refer to Pub 4012 Tab F during this discussion</a:t>
            </a:r>
          </a:p>
        </p:txBody>
      </p:sp>
    </p:spTree>
    <p:extLst>
      <p:ext uri="{BB962C8B-B14F-4D97-AF65-F5344CB8AC3E}">
        <p14:creationId xmlns:p14="http://schemas.microsoft.com/office/powerpoint/2010/main" val="110512480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32</a:t>
            </a:fld>
            <a:endParaRPr lang="en-US" altLang="en-US"/>
          </a:p>
        </p:txBody>
      </p:sp>
      <p:sp>
        <p:nvSpPr>
          <p:cNvPr id="3" name="Content Placeholder 2"/>
          <p:cNvSpPr>
            <a:spLocks noGrp="1"/>
          </p:cNvSpPr>
          <p:nvPr>
            <p:ph sz="quarter" idx="12"/>
          </p:nvPr>
        </p:nvSpPr>
        <p:spPr/>
        <p:txBody>
          <a:bodyPr>
            <a:normAutofit lnSpcReduction="10000"/>
          </a:bodyPr>
          <a:lstStyle/>
          <a:p>
            <a:r>
              <a:rPr lang="en-US"/>
              <a:t>Medical expenses include </a:t>
            </a:r>
          </a:p>
          <a:p>
            <a:pPr lvl="1"/>
            <a:r>
              <a:rPr lang="en-US"/>
              <a:t>Diagnosis, cure, mitigation, treatment, or prevention of disease</a:t>
            </a:r>
          </a:p>
          <a:p>
            <a:pPr lvl="1"/>
            <a:r>
              <a:rPr lang="en-US"/>
              <a:t>Treatments affecting any part or function of body</a:t>
            </a:r>
          </a:p>
          <a:p>
            <a:pPr lvl="1"/>
            <a:r>
              <a:rPr lang="en-US"/>
              <a:t>Equipment, supplies, and diagnostic devices</a:t>
            </a:r>
          </a:p>
          <a:p>
            <a:pPr lvl="1"/>
            <a:r>
              <a:rPr lang="en-US"/>
              <a:t>Premiums for insurance that covers medical care</a:t>
            </a:r>
          </a:p>
          <a:p>
            <a:pPr lvl="1"/>
            <a:r>
              <a:rPr lang="en-US"/>
              <a:t>Long-term care insurance premiums (limited)</a:t>
            </a:r>
          </a:p>
          <a:p>
            <a:pPr lvl="1"/>
            <a:r>
              <a:rPr lang="en-US"/>
              <a:t>Transportation/travel to get medical care</a:t>
            </a:r>
            <a:endParaRPr lang="en-US" dirty="0"/>
          </a:p>
        </p:txBody>
      </p:sp>
      <p:sp>
        <p:nvSpPr>
          <p:cNvPr id="20482" name="Title 1"/>
          <p:cNvSpPr>
            <a:spLocks noGrp="1"/>
          </p:cNvSpPr>
          <p:nvPr>
            <p:ph type="title"/>
          </p:nvPr>
        </p:nvSpPr>
        <p:spPr/>
        <p:txBody>
          <a:bodyPr/>
          <a:lstStyle/>
          <a:p>
            <a:r>
              <a:rPr lang="en-US" altLang="en-US"/>
              <a:t>Itemized Deductions: Medical Expenses</a:t>
            </a:r>
            <a:endParaRPr lang="en-US" altLang="en-US" dirty="0"/>
          </a:p>
        </p:txBody>
      </p:sp>
    </p:spTree>
    <p:extLst>
      <p:ext uri="{BB962C8B-B14F-4D97-AF65-F5344CB8AC3E}">
        <p14:creationId xmlns:p14="http://schemas.microsoft.com/office/powerpoint/2010/main" val="1459750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688556" y="1840413"/>
            <a:ext cx="4582716" cy="42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rgbClr val="67202F"/>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Pct val="100000"/>
              <a:buFontTx/>
              <a:buNone/>
            </a:pPr>
            <a:r>
              <a:rPr lang="en-US" altLang="en-US" sz="2250" dirty="0">
                <a:solidFill>
                  <a:srgbClr val="1A4E54"/>
                </a:solidFill>
                <a:latin typeface="Cambria" pitchFamily="18" charset="0"/>
                <a:ea typeface="SimSun" pitchFamily="2" charset="-122"/>
                <a:cs typeface="Calibri" panose="020F0502020204030204" pitchFamily="34" charset="0"/>
              </a:rPr>
              <a:t>	</a:t>
            </a:r>
          </a:p>
        </p:txBody>
      </p:sp>
      <p:sp>
        <p:nvSpPr>
          <p:cNvPr id="30723" name="Text Box 2"/>
          <p:cNvSpPr txBox="1">
            <a:spLocks noChangeArrowheads="1"/>
          </p:cNvSpPr>
          <p:nvPr/>
        </p:nvSpPr>
        <p:spPr bwMode="auto">
          <a:xfrm>
            <a:off x="4071642" y="2486026"/>
            <a:ext cx="421034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82575" indent="-282575">
              <a:spcBef>
                <a:spcPts val="1000"/>
              </a:spcBef>
              <a:buClr>
                <a:srgbClr val="67202F"/>
              </a:buClr>
              <a:buSzPct val="90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9pPr>
          </a:lstStyle>
          <a:p>
            <a:pPr>
              <a:spcBef>
                <a:spcPts val="1350"/>
              </a:spcBef>
              <a:buClr>
                <a:srgbClr val="800000"/>
              </a:buClr>
              <a:buNone/>
            </a:pPr>
            <a:endParaRPr lang="en-US" altLang="en-US" sz="1800" dirty="0">
              <a:solidFill>
                <a:srgbClr val="000000"/>
              </a:solidFill>
              <a:ea typeface="SimSun" pitchFamily="2" charset="-122"/>
              <a:cs typeface="Calibri" panose="020F0502020204030204" pitchFamily="34" charset="0"/>
            </a:endParaRPr>
          </a:p>
        </p:txBody>
      </p:sp>
      <p:sp>
        <p:nvSpPr>
          <p:cNvPr id="30724" name="Text Box 4"/>
          <p:cNvSpPr txBox="1">
            <a:spLocks noChangeArrowheads="1"/>
          </p:cNvSpPr>
          <p:nvPr/>
        </p:nvSpPr>
        <p:spPr bwMode="auto">
          <a:xfrm>
            <a:off x="6819308" y="1594842"/>
            <a:ext cx="10358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buClr>
                <a:srgbClr val="000000"/>
              </a:buClr>
              <a:buSzPct val="100000"/>
              <a:buFont typeface="Times New Roman" pitchFamily="18" charset="0"/>
              <a:buNone/>
            </a:pPr>
            <a:endParaRPr lang="en-US" altLang="en-US" sz="1013"/>
          </a:p>
        </p:txBody>
      </p:sp>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33</a:t>
            </a:fld>
            <a:endParaRPr lang="en-US" altLang="en-US"/>
          </a:p>
        </p:txBody>
      </p:sp>
      <p:sp>
        <p:nvSpPr>
          <p:cNvPr id="30728" name="Content Placeholder 3"/>
          <p:cNvSpPr>
            <a:spLocks noGrp="1"/>
          </p:cNvSpPr>
          <p:nvPr>
            <p:ph sz="quarter" idx="12"/>
          </p:nvPr>
        </p:nvSpPr>
        <p:spPr/>
        <p:txBody>
          <a:bodyPr>
            <a:normAutofit fontScale="92500" lnSpcReduction="20000"/>
          </a:bodyPr>
          <a:lstStyle/>
          <a:p>
            <a:r>
              <a:rPr lang="en-US" altLang="en-US" dirty="0"/>
              <a:t>Taxes Include</a:t>
            </a:r>
          </a:p>
          <a:p>
            <a:pPr lvl="1"/>
            <a:r>
              <a:rPr lang="en-US" altLang="en-US" dirty="0"/>
              <a:t>State and local taxes (income tax or general sales tax)</a:t>
            </a:r>
          </a:p>
          <a:p>
            <a:pPr lvl="1"/>
            <a:r>
              <a:rPr lang="en-US" altLang="en-US" dirty="0"/>
              <a:t>Real estate tax (U.S. or foreign)</a:t>
            </a:r>
          </a:p>
          <a:p>
            <a:pPr lvl="1"/>
            <a:r>
              <a:rPr lang="en-US" altLang="en-US" dirty="0"/>
              <a:t>Personal property tax based on value (does not apply in NJ)</a:t>
            </a:r>
          </a:p>
          <a:p>
            <a:pPr lvl="1"/>
            <a:r>
              <a:rPr lang="en-US" altLang="en-US" dirty="0"/>
              <a:t>Foreign income tax (if not claiming a credit)</a:t>
            </a:r>
          </a:p>
          <a:p>
            <a:r>
              <a:rPr lang="en-US" altLang="en-US" dirty="0"/>
              <a:t>MUST be imposed on taxpayer</a:t>
            </a:r>
          </a:p>
          <a:p>
            <a:r>
              <a:rPr lang="en-US" altLang="en-US" dirty="0"/>
              <a:t>MUST be paid in current tax year</a:t>
            </a:r>
          </a:p>
          <a:p>
            <a:r>
              <a:rPr lang="en-US" altLang="en-US" dirty="0"/>
              <a:t>Total of all taxes is limited to $10K for TY2018</a:t>
            </a:r>
          </a:p>
          <a:p>
            <a:endParaRPr lang="en-US" altLang="en-US" dirty="0"/>
          </a:p>
        </p:txBody>
      </p:sp>
      <p:sp>
        <p:nvSpPr>
          <p:cNvPr id="30725" name="Title 2"/>
          <p:cNvSpPr>
            <a:spLocks noGrp="1"/>
          </p:cNvSpPr>
          <p:nvPr>
            <p:ph type="title"/>
          </p:nvPr>
        </p:nvSpPr>
        <p:spPr/>
        <p:txBody>
          <a:bodyPr/>
          <a:lstStyle/>
          <a:p>
            <a:r>
              <a:rPr lang="en-US" altLang="en-US"/>
              <a:t>Itemized Deductions: Taxes</a:t>
            </a:r>
            <a:endParaRPr lang="en-US" altLang="en-US" dirty="0"/>
          </a:p>
        </p:txBody>
      </p:sp>
    </p:spTree>
    <p:extLst>
      <p:ext uri="{BB962C8B-B14F-4D97-AF65-F5344CB8AC3E}">
        <p14:creationId xmlns:p14="http://schemas.microsoft.com/office/powerpoint/2010/main" val="318628137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34</a:t>
            </a:fld>
            <a:endParaRPr lang="en-US" altLang="en-US"/>
          </a:p>
        </p:txBody>
      </p:sp>
      <p:sp>
        <p:nvSpPr>
          <p:cNvPr id="38916" name="Content Placeholder 2"/>
          <p:cNvSpPr>
            <a:spLocks noGrp="1"/>
          </p:cNvSpPr>
          <p:nvPr>
            <p:ph sz="quarter" idx="12"/>
          </p:nvPr>
        </p:nvSpPr>
        <p:spPr/>
        <p:txBody>
          <a:bodyPr>
            <a:normAutofit lnSpcReduction="10000"/>
          </a:bodyPr>
          <a:lstStyle/>
          <a:p>
            <a:r>
              <a:rPr lang="en-US" altLang="en-US"/>
              <a:t>Interest on loan secured by main home or second home</a:t>
            </a:r>
          </a:p>
          <a:p>
            <a:r>
              <a:rPr lang="en-US" altLang="en-US"/>
              <a:t>Mortgage to buy or build home or second home (both limited)</a:t>
            </a:r>
          </a:p>
          <a:p>
            <a:r>
              <a:rPr lang="en-US" altLang="en-US"/>
              <a:t>Home equity loan or line of credit (only if used for improvements on the residence)</a:t>
            </a:r>
          </a:p>
          <a:p>
            <a:r>
              <a:rPr lang="en-US" altLang="en-US"/>
              <a:t>Both taxpayer and lender must intend that loan be repaid </a:t>
            </a:r>
            <a:endParaRPr lang="en-US" altLang="en-US" dirty="0"/>
          </a:p>
        </p:txBody>
      </p:sp>
      <p:sp>
        <p:nvSpPr>
          <p:cNvPr id="46082" name="Title 1"/>
          <p:cNvSpPr>
            <a:spLocks noGrp="1"/>
          </p:cNvSpPr>
          <p:nvPr>
            <p:ph type="title"/>
          </p:nvPr>
        </p:nvSpPr>
        <p:spPr/>
        <p:txBody>
          <a:bodyPr>
            <a:normAutofit fontScale="90000"/>
          </a:bodyPr>
          <a:lstStyle/>
          <a:p>
            <a:r>
              <a:rPr lang="en-US" altLang="en-US"/>
              <a:t>Itemized Deductions: Home Mortgage Interest</a:t>
            </a:r>
            <a:endParaRPr lang="en-US" altLang="en-US" dirty="0"/>
          </a:p>
        </p:txBody>
      </p:sp>
    </p:spTree>
    <p:extLst>
      <p:ext uri="{BB962C8B-B14F-4D97-AF65-F5344CB8AC3E}">
        <p14:creationId xmlns:p14="http://schemas.microsoft.com/office/powerpoint/2010/main" val="273708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35</a:t>
            </a:fld>
            <a:endParaRPr lang="en-US" altLang="en-US"/>
          </a:p>
        </p:txBody>
      </p:sp>
      <p:sp>
        <p:nvSpPr>
          <p:cNvPr id="3" name="Content Placeholder 2"/>
          <p:cNvSpPr>
            <a:spLocks noGrp="1"/>
          </p:cNvSpPr>
          <p:nvPr>
            <p:ph sz="quarter" idx="12"/>
          </p:nvPr>
        </p:nvSpPr>
        <p:spPr/>
        <p:txBody>
          <a:bodyPr>
            <a:normAutofit fontScale="92500" lnSpcReduction="20000"/>
          </a:bodyPr>
          <a:lstStyle/>
          <a:p>
            <a:r>
              <a:rPr lang="en-US"/>
              <a:t>Mortgages taken out before October 14, 1987 – fully deductible, no limit</a:t>
            </a:r>
          </a:p>
          <a:p>
            <a:r>
              <a:rPr lang="en-US"/>
              <a:t>Mortgages after October 13, 1987 Limited to $1,000,000 total debt ($500,000 MFS)</a:t>
            </a:r>
          </a:p>
          <a:p>
            <a:r>
              <a:rPr lang="en-US"/>
              <a:t>Mortgages after December 15, 2017 Limited to $750,000 total debt </a:t>
            </a:r>
          </a:p>
          <a:p>
            <a:r>
              <a:rPr lang="en-US"/>
              <a:t>Note: Lender late charges are deductible as interest if interest on underlying loan is qualified</a:t>
            </a:r>
            <a:endParaRPr lang="en-US" dirty="0"/>
          </a:p>
        </p:txBody>
      </p:sp>
      <p:sp>
        <p:nvSpPr>
          <p:cNvPr id="48130" name="Title 1"/>
          <p:cNvSpPr>
            <a:spLocks noGrp="1"/>
          </p:cNvSpPr>
          <p:nvPr>
            <p:ph type="title"/>
          </p:nvPr>
        </p:nvSpPr>
        <p:spPr/>
        <p:txBody>
          <a:bodyPr/>
          <a:lstStyle/>
          <a:p>
            <a:r>
              <a:rPr lang="en-US" altLang="en-US"/>
              <a:t>Itemized Deductions: Home Mortgage</a:t>
            </a:r>
            <a:endParaRPr lang="en-US" altLang="en-US" dirty="0"/>
          </a:p>
        </p:txBody>
      </p:sp>
    </p:spTree>
    <p:extLst>
      <p:ext uri="{BB962C8B-B14F-4D97-AF65-F5344CB8AC3E}">
        <p14:creationId xmlns:p14="http://schemas.microsoft.com/office/powerpoint/2010/main" val="2791161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36</a:t>
            </a:fld>
            <a:endParaRPr lang="en-US" altLang="en-US"/>
          </a:p>
        </p:txBody>
      </p:sp>
      <p:sp>
        <p:nvSpPr>
          <p:cNvPr id="51205" name="Content Placeholder 2"/>
          <p:cNvSpPr>
            <a:spLocks noGrp="1"/>
          </p:cNvSpPr>
          <p:nvPr>
            <p:ph sz="quarter" idx="12"/>
          </p:nvPr>
        </p:nvSpPr>
        <p:spPr/>
        <p:txBody>
          <a:bodyPr/>
          <a:lstStyle/>
          <a:p>
            <a:r>
              <a:rPr lang="en-US" altLang="en-US"/>
              <a:t>Points</a:t>
            </a:r>
          </a:p>
          <a:p>
            <a:pPr lvl="1"/>
            <a:r>
              <a:rPr lang="en-US" altLang="en-US"/>
              <a:t>Paid at loan origination</a:t>
            </a:r>
          </a:p>
          <a:p>
            <a:pPr lvl="1"/>
            <a:r>
              <a:rPr lang="en-US" altLang="en-US"/>
              <a:t>If to buy or build main home, deductible in full</a:t>
            </a:r>
          </a:p>
          <a:p>
            <a:pPr lvl="1"/>
            <a:r>
              <a:rPr lang="en-US" altLang="en-US"/>
              <a:t>If to refinance qualified debt, spread over life of loan</a:t>
            </a:r>
          </a:p>
          <a:p>
            <a:pPr lvl="1"/>
            <a:r>
              <a:rPr lang="en-US" altLang="en-US"/>
              <a:t>If underlying loan is not qualified, points are not deductible</a:t>
            </a:r>
            <a:endParaRPr lang="en-US" altLang="en-US" dirty="0"/>
          </a:p>
        </p:txBody>
      </p:sp>
      <p:sp>
        <p:nvSpPr>
          <p:cNvPr id="51202" name="Title 1"/>
          <p:cNvSpPr>
            <a:spLocks noGrp="1"/>
          </p:cNvSpPr>
          <p:nvPr>
            <p:ph type="title"/>
          </p:nvPr>
        </p:nvSpPr>
        <p:spPr/>
        <p:txBody>
          <a:bodyPr>
            <a:normAutofit fontScale="90000"/>
          </a:bodyPr>
          <a:lstStyle/>
          <a:p>
            <a:r>
              <a:rPr lang="en-US" altLang="en-US"/>
              <a:t>Itemized Deductions: Home Mortgage Interest</a:t>
            </a:r>
            <a:endParaRPr lang="en-US" altLang="en-US" dirty="0"/>
          </a:p>
        </p:txBody>
      </p:sp>
    </p:spTree>
    <p:extLst>
      <p:ext uri="{BB962C8B-B14F-4D97-AF65-F5344CB8AC3E}">
        <p14:creationId xmlns:p14="http://schemas.microsoft.com/office/powerpoint/2010/main" val="1190900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37</a:t>
            </a:fld>
            <a:endParaRPr lang="en-US" altLang="en-US"/>
          </a:p>
        </p:txBody>
      </p:sp>
      <p:sp>
        <p:nvSpPr>
          <p:cNvPr id="47107" name="Content Placeholder 4"/>
          <p:cNvSpPr>
            <a:spLocks noGrp="1"/>
          </p:cNvSpPr>
          <p:nvPr>
            <p:ph sz="quarter" idx="12"/>
          </p:nvPr>
        </p:nvSpPr>
        <p:spPr/>
        <p:txBody>
          <a:bodyPr>
            <a:normAutofit fontScale="85000" lnSpcReduction="20000"/>
          </a:bodyPr>
          <a:lstStyle/>
          <a:p>
            <a:r>
              <a:rPr lang="en-US" altLang="en-US"/>
              <a:t>Personal interest</a:t>
            </a:r>
          </a:p>
          <a:p>
            <a:r>
              <a:rPr lang="en-US" altLang="en-US"/>
              <a:t>Service charges</a:t>
            </a:r>
          </a:p>
          <a:p>
            <a:r>
              <a:rPr lang="en-US" altLang="en-US"/>
              <a:t>Annual fees for credit cards</a:t>
            </a:r>
          </a:p>
          <a:p>
            <a:r>
              <a:rPr lang="en-US" altLang="en-US"/>
              <a:t>Loan fees</a:t>
            </a:r>
          </a:p>
          <a:p>
            <a:r>
              <a:rPr lang="en-US" altLang="en-US"/>
              <a:t>Credit investigation fees</a:t>
            </a:r>
          </a:p>
          <a:p>
            <a:r>
              <a:rPr lang="en-US" altLang="en-US"/>
              <a:t>Interest to purchase or carry tax-exempt securities</a:t>
            </a:r>
          </a:p>
          <a:p>
            <a:r>
              <a:rPr lang="en-US" altLang="en-US"/>
              <a:t>Fines and penalties paid to a government for violations of law</a:t>
            </a:r>
            <a:endParaRPr lang="en-US" altLang="en-US" dirty="0"/>
          </a:p>
        </p:txBody>
      </p:sp>
      <p:sp>
        <p:nvSpPr>
          <p:cNvPr id="59394" name="Title 1"/>
          <p:cNvSpPr>
            <a:spLocks noGrp="1"/>
          </p:cNvSpPr>
          <p:nvPr>
            <p:ph type="title"/>
          </p:nvPr>
        </p:nvSpPr>
        <p:spPr/>
        <p:txBody>
          <a:bodyPr/>
          <a:lstStyle/>
          <a:p>
            <a:r>
              <a:rPr lang="en-US" altLang="en-US"/>
              <a:t>Itemized Deductions: Non-Deductible Items</a:t>
            </a:r>
            <a:endParaRPr lang="en-US" altLang="en-US" dirty="0"/>
          </a:p>
        </p:txBody>
      </p:sp>
    </p:spTree>
    <p:extLst>
      <p:ext uri="{BB962C8B-B14F-4D97-AF65-F5344CB8AC3E}">
        <p14:creationId xmlns:p14="http://schemas.microsoft.com/office/powerpoint/2010/main" val="2068422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38</a:t>
            </a:fld>
            <a:endParaRPr lang="en-US" altLang="en-US"/>
          </a:p>
        </p:txBody>
      </p:sp>
      <p:sp>
        <p:nvSpPr>
          <p:cNvPr id="63493" name="Content Placeholder 5"/>
          <p:cNvSpPr>
            <a:spLocks noGrp="1"/>
          </p:cNvSpPr>
          <p:nvPr>
            <p:ph sz="quarter" idx="12"/>
          </p:nvPr>
        </p:nvSpPr>
        <p:spPr/>
        <p:txBody>
          <a:bodyPr/>
          <a:lstStyle/>
          <a:p>
            <a:r>
              <a:rPr lang="en-US" altLang="en-US" dirty="0"/>
              <a:t>Qualified charity</a:t>
            </a:r>
          </a:p>
          <a:p>
            <a:pPr lvl="1"/>
            <a:r>
              <a:rPr lang="en-US" altLang="en-US" dirty="0"/>
              <a:t>Churches, governments, schools, etc.</a:t>
            </a:r>
          </a:p>
          <a:p>
            <a:pPr lvl="1"/>
            <a:r>
              <a:rPr lang="en-US" altLang="en-US" dirty="0"/>
              <a:t>Approved by IRS</a:t>
            </a:r>
          </a:p>
          <a:p>
            <a:pPr lvl="2"/>
            <a:r>
              <a:rPr lang="en-US" altLang="en-US" dirty="0"/>
              <a:t>U.S. charity</a:t>
            </a:r>
          </a:p>
          <a:p>
            <a:pPr lvl="2"/>
            <a:r>
              <a:rPr lang="en-US" altLang="en-US" dirty="0"/>
              <a:t>irs.gov/charities for list</a:t>
            </a:r>
          </a:p>
          <a:p>
            <a:pPr lvl="1"/>
            <a:r>
              <a:rPr lang="en-US" altLang="en-US" dirty="0"/>
              <a:t>Limited to % of AGI</a:t>
            </a:r>
          </a:p>
          <a:p>
            <a:pPr lvl="2"/>
            <a:r>
              <a:rPr lang="en-US" altLang="en-US" dirty="0"/>
              <a:t>Public charity: &lt;60% of AGI </a:t>
            </a:r>
            <a:endParaRPr lang="en-US" altLang="en-US" dirty="0">
              <a:solidFill>
                <a:srgbClr val="0000FF"/>
              </a:solidFill>
            </a:endParaRPr>
          </a:p>
          <a:p>
            <a:pPr lvl="2"/>
            <a:r>
              <a:rPr lang="en-US" altLang="en-US" dirty="0"/>
              <a:t>Private foundations: &lt;20% or 30% of AGI</a:t>
            </a:r>
          </a:p>
          <a:p>
            <a:pPr lvl="2"/>
            <a:endParaRPr lang="en-US" altLang="en-US" dirty="0"/>
          </a:p>
        </p:txBody>
      </p:sp>
      <p:sp>
        <p:nvSpPr>
          <p:cNvPr id="24579" name="Title 4"/>
          <p:cNvSpPr>
            <a:spLocks noGrp="1"/>
          </p:cNvSpPr>
          <p:nvPr>
            <p:ph type="title"/>
          </p:nvPr>
        </p:nvSpPr>
        <p:spPr/>
        <p:txBody>
          <a:bodyPr/>
          <a:lstStyle/>
          <a:p>
            <a:r>
              <a:rPr lang="en-US" altLang="en-US"/>
              <a:t>Itemized Deductions: </a:t>
            </a:r>
            <a:r>
              <a:rPr lang="en-US"/>
              <a:t>Gifts to Charity	</a:t>
            </a:r>
            <a:endParaRPr lang="en-US" dirty="0"/>
          </a:p>
        </p:txBody>
      </p:sp>
    </p:spTree>
    <p:extLst>
      <p:ext uri="{BB962C8B-B14F-4D97-AF65-F5344CB8AC3E}">
        <p14:creationId xmlns:p14="http://schemas.microsoft.com/office/powerpoint/2010/main" val="360680070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39</a:t>
            </a:fld>
            <a:endParaRPr lang="en-US" altLang="en-US"/>
          </a:p>
        </p:txBody>
      </p:sp>
      <p:sp>
        <p:nvSpPr>
          <p:cNvPr id="24580" name="Content Placeholder 5"/>
          <p:cNvSpPr>
            <a:spLocks noGrp="1"/>
          </p:cNvSpPr>
          <p:nvPr>
            <p:ph sz="quarter" idx="12"/>
          </p:nvPr>
        </p:nvSpPr>
        <p:spPr/>
        <p:txBody>
          <a:bodyPr>
            <a:normAutofit fontScale="77500" lnSpcReduction="20000"/>
          </a:bodyPr>
          <a:lstStyle/>
          <a:p>
            <a:r>
              <a:rPr lang="en-US" dirty="0"/>
              <a:t>Monetary contribution less than $250</a:t>
            </a:r>
          </a:p>
          <a:p>
            <a:pPr lvl="1"/>
            <a:r>
              <a:rPr lang="en-US" dirty="0"/>
              <a:t>Bank record (check, credit card or bank statement) or receipt or written acknowledgement from charity</a:t>
            </a:r>
          </a:p>
          <a:p>
            <a:pPr lvl="1"/>
            <a:r>
              <a:rPr lang="en-US" dirty="0"/>
              <a:t>If payment is &gt;$75, charity must state value of goods/services provided, if any</a:t>
            </a:r>
          </a:p>
          <a:p>
            <a:r>
              <a:rPr lang="en-US" dirty="0"/>
              <a:t>Monetary contribution $250 or more</a:t>
            </a:r>
          </a:p>
          <a:p>
            <a:pPr lvl="1"/>
            <a:r>
              <a:rPr lang="en-US" dirty="0"/>
              <a:t>Written acknowledgement from charity</a:t>
            </a:r>
          </a:p>
          <a:p>
            <a:pPr lvl="1"/>
            <a:r>
              <a:rPr lang="en-US" dirty="0"/>
              <a:t>Must state value of goods or services provided in exchange for contribution, if any</a:t>
            </a:r>
          </a:p>
          <a:p>
            <a:pPr lvl="1"/>
            <a:r>
              <a:rPr lang="en-US" dirty="0"/>
              <a:t>e.g., fundraising dinner – value of dinner must be deducted from ticket price paid; only net amount deductible</a:t>
            </a:r>
          </a:p>
          <a:p>
            <a:endParaRPr lang="en-US" dirty="0"/>
          </a:p>
        </p:txBody>
      </p:sp>
      <p:sp>
        <p:nvSpPr>
          <p:cNvPr id="65538" name="Title 4"/>
          <p:cNvSpPr>
            <a:spLocks noGrp="1"/>
          </p:cNvSpPr>
          <p:nvPr>
            <p:ph type="title"/>
          </p:nvPr>
        </p:nvSpPr>
        <p:spPr/>
        <p:txBody>
          <a:bodyPr/>
          <a:lstStyle/>
          <a:p>
            <a:r>
              <a:rPr lang="en-US" altLang="en-US"/>
              <a:t>Itemized Deductions: Gifts to Charity	</a:t>
            </a:r>
            <a:endParaRPr lang="en-US" altLang="en-US" dirty="0"/>
          </a:p>
        </p:txBody>
      </p:sp>
    </p:spTree>
    <p:extLst>
      <p:ext uri="{BB962C8B-B14F-4D97-AF65-F5344CB8AC3E}">
        <p14:creationId xmlns:p14="http://schemas.microsoft.com/office/powerpoint/2010/main" val="15552006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1"/>
          </p:nvPr>
        </p:nvSpPr>
        <p:spPr/>
        <p:txBody>
          <a:bodyPr/>
          <a:lstStyle/>
          <a:p>
            <a:fld id="{2DD6A227-380E-4867-A6C8-E32B265C5069}" type="slidenum">
              <a:rPr lang="en-US" altLang="en-US" smtClean="0"/>
              <a:pPr/>
              <a:t>4</a:t>
            </a:fld>
            <a:endParaRPr lang="en-US" altLang="en-US"/>
          </a:p>
        </p:txBody>
      </p:sp>
      <p:sp>
        <p:nvSpPr>
          <p:cNvPr id="5126" name="Content Placeholder 2"/>
          <p:cNvSpPr>
            <a:spLocks noGrp="1"/>
          </p:cNvSpPr>
          <p:nvPr>
            <p:ph sz="quarter" idx="12"/>
          </p:nvPr>
        </p:nvSpPr>
        <p:spPr/>
        <p:txBody>
          <a:bodyPr>
            <a:normAutofit fontScale="92500"/>
          </a:bodyPr>
          <a:lstStyle/>
          <a:p>
            <a:r>
              <a:rPr lang="en-US" altLang="en-US"/>
              <a:t>IRS sends notices to taxpayers identified as victims (or potential victims)</a:t>
            </a:r>
          </a:p>
          <a:p>
            <a:r>
              <a:rPr lang="en-US" altLang="en-US"/>
              <a:t>CPO1 – Does NOT provide Identity Protection PIN (IP PIN)</a:t>
            </a:r>
          </a:p>
          <a:p>
            <a:r>
              <a:rPr lang="en-US" altLang="en-US"/>
              <a:t>CPO1A – Provides an IP PIN</a:t>
            </a:r>
          </a:p>
          <a:p>
            <a:pPr lvl="1"/>
            <a:r>
              <a:rPr lang="en-US" altLang="en-US"/>
              <a:t>Taxpayer may or may not bring to the site</a:t>
            </a:r>
          </a:p>
          <a:p>
            <a:pPr lvl="1"/>
            <a:r>
              <a:rPr lang="en-US" altLang="en-US"/>
              <a:t>IP PINs are issued for the taxpayer, spouse, and dependent victims of identity theft</a:t>
            </a:r>
          </a:p>
          <a:p>
            <a:pPr lvl="1"/>
            <a:endParaRPr lang="en-US" altLang="en-US" dirty="0"/>
          </a:p>
        </p:txBody>
      </p:sp>
      <p:sp>
        <p:nvSpPr>
          <p:cNvPr id="2" name="Title 1"/>
          <p:cNvSpPr>
            <a:spLocks noGrp="1"/>
          </p:cNvSpPr>
          <p:nvPr>
            <p:ph type="title"/>
          </p:nvPr>
        </p:nvSpPr>
        <p:spPr/>
        <p:txBody>
          <a:bodyPr/>
          <a:lstStyle/>
          <a:p>
            <a:r>
              <a:rPr lang="en-US"/>
              <a:t>Identity Theft - IRS Notices</a:t>
            </a:r>
            <a:endParaRPr lang="en-US" dirty="0"/>
          </a:p>
        </p:txBody>
      </p:sp>
    </p:spTree>
    <p:extLst>
      <p:ext uri="{BB962C8B-B14F-4D97-AF65-F5344CB8AC3E}">
        <p14:creationId xmlns:p14="http://schemas.microsoft.com/office/powerpoint/2010/main" val="231350712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40</a:t>
            </a:fld>
            <a:endParaRPr lang="en-US" altLang="en-US"/>
          </a:p>
        </p:txBody>
      </p:sp>
      <p:sp>
        <p:nvSpPr>
          <p:cNvPr id="3" name="Content Placeholder 2"/>
          <p:cNvSpPr>
            <a:spLocks noGrp="1"/>
          </p:cNvSpPr>
          <p:nvPr>
            <p:ph sz="quarter" idx="12"/>
          </p:nvPr>
        </p:nvSpPr>
        <p:spPr/>
        <p:txBody>
          <a:bodyPr>
            <a:normAutofit fontScale="85000" lnSpcReduction="20000"/>
          </a:bodyPr>
          <a:lstStyle/>
          <a:p>
            <a:r>
              <a:rPr lang="en-US" altLang="en-US"/>
              <a:t>Donations of clothing or household items</a:t>
            </a:r>
          </a:p>
          <a:p>
            <a:pPr lvl="1"/>
            <a:r>
              <a:rPr lang="en-US" altLang="en-US"/>
              <a:t>Deduct fair market value</a:t>
            </a:r>
          </a:p>
          <a:p>
            <a:pPr lvl="2"/>
            <a:r>
              <a:rPr lang="en-US" altLang="en-US"/>
              <a:t>Usually thrift store value</a:t>
            </a:r>
          </a:p>
          <a:p>
            <a:pPr lvl="1"/>
            <a:r>
              <a:rPr lang="en-US" altLang="en-US"/>
              <a:t>Good used condition or better</a:t>
            </a:r>
          </a:p>
          <a:p>
            <a:r>
              <a:rPr lang="en-US" altLang="en-US"/>
              <a:t>Capital gain or business property donations – out of scope</a:t>
            </a:r>
          </a:p>
          <a:p>
            <a:r>
              <a:rPr lang="en-US" altLang="en-US"/>
              <a:t>Any motor vehicle, boat, or plane donations – out of scope</a:t>
            </a:r>
          </a:p>
          <a:p>
            <a:pPr lvl="1"/>
            <a:r>
              <a:rPr lang="en-US" altLang="en-US"/>
              <a:t>EXCEPTION: Not OSS </a:t>
            </a:r>
          </a:p>
          <a:p>
            <a:pPr lvl="1"/>
            <a:r>
              <a:rPr lang="en-US" altLang="en-US"/>
              <a:t>Vehicle $500 or less</a:t>
            </a:r>
          </a:p>
          <a:p>
            <a:pPr lvl="1"/>
            <a:r>
              <a:rPr lang="en-US" altLang="en-US"/>
              <a:t>No Form 1098-C is required (unless submitted by recipient)</a:t>
            </a:r>
            <a:endParaRPr lang="en-US" altLang="en-US" dirty="0"/>
          </a:p>
        </p:txBody>
      </p:sp>
      <p:sp>
        <p:nvSpPr>
          <p:cNvPr id="70658" name="Title 1"/>
          <p:cNvSpPr>
            <a:spLocks noGrp="1"/>
          </p:cNvSpPr>
          <p:nvPr>
            <p:ph type="title"/>
          </p:nvPr>
        </p:nvSpPr>
        <p:spPr/>
        <p:txBody>
          <a:bodyPr/>
          <a:lstStyle/>
          <a:p>
            <a:r>
              <a:rPr lang="en-US" altLang="en-US"/>
              <a:t>Itemized Deductions: Gifts to Charity</a:t>
            </a:r>
            <a:endParaRPr lang="en-US" altLang="en-US" dirty="0"/>
          </a:p>
        </p:txBody>
      </p:sp>
    </p:spTree>
    <p:extLst>
      <p:ext uri="{BB962C8B-B14F-4D97-AF65-F5344CB8AC3E}">
        <p14:creationId xmlns:p14="http://schemas.microsoft.com/office/powerpoint/2010/main" val="217035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41</a:t>
            </a:fld>
            <a:endParaRPr lang="en-US" altLang="en-US"/>
          </a:p>
        </p:txBody>
      </p:sp>
      <p:sp>
        <p:nvSpPr>
          <p:cNvPr id="24580" name="Content Placeholder 5"/>
          <p:cNvSpPr>
            <a:spLocks noGrp="1"/>
          </p:cNvSpPr>
          <p:nvPr>
            <p:ph sz="quarter" idx="12"/>
          </p:nvPr>
        </p:nvSpPr>
        <p:spPr/>
        <p:txBody>
          <a:bodyPr/>
          <a:lstStyle/>
          <a:p>
            <a:r>
              <a:rPr lang="en-US" altLang="en-US" dirty="0"/>
              <a:t>Out-of-pocket expenses are also deductible</a:t>
            </a:r>
          </a:p>
          <a:p>
            <a:pPr lvl="1"/>
            <a:r>
              <a:rPr lang="en-US" altLang="en-US" dirty="0"/>
              <a:t> Mileage @ 14¢/mi</a:t>
            </a:r>
          </a:p>
          <a:p>
            <a:pPr lvl="1"/>
            <a:r>
              <a:rPr lang="en-US" altLang="en-US" dirty="0"/>
              <a:t>Tolls and parking </a:t>
            </a:r>
          </a:p>
          <a:p>
            <a:pPr lvl="1"/>
            <a:r>
              <a:rPr lang="en-US" altLang="en-US" dirty="0"/>
              <a:t>Out-of-pocket expenses when serving as volunteer for qualified charity (e.g., hospital volunteer uniform)</a:t>
            </a:r>
          </a:p>
        </p:txBody>
      </p:sp>
      <p:sp>
        <p:nvSpPr>
          <p:cNvPr id="72706" name="Title 4"/>
          <p:cNvSpPr>
            <a:spLocks noGrp="1"/>
          </p:cNvSpPr>
          <p:nvPr>
            <p:ph type="title"/>
          </p:nvPr>
        </p:nvSpPr>
        <p:spPr/>
        <p:txBody>
          <a:bodyPr/>
          <a:lstStyle/>
          <a:p>
            <a:r>
              <a:rPr lang="en-US" altLang="en-US"/>
              <a:t>Itemized Deductions: Gifts to Charity	</a:t>
            </a:r>
            <a:endParaRPr lang="en-US" altLang="en-US" dirty="0"/>
          </a:p>
        </p:txBody>
      </p:sp>
    </p:spTree>
    <p:extLst>
      <p:ext uri="{BB962C8B-B14F-4D97-AF65-F5344CB8AC3E}">
        <p14:creationId xmlns:p14="http://schemas.microsoft.com/office/powerpoint/2010/main" val="5924882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42</a:t>
            </a:fld>
            <a:endParaRPr lang="en-US" altLang="en-US"/>
          </a:p>
        </p:txBody>
      </p:sp>
      <p:sp>
        <p:nvSpPr>
          <p:cNvPr id="4" name="Content Placeholder 3"/>
          <p:cNvSpPr>
            <a:spLocks noGrp="1"/>
          </p:cNvSpPr>
          <p:nvPr>
            <p:ph sz="quarter" idx="12"/>
          </p:nvPr>
        </p:nvSpPr>
        <p:spPr/>
        <p:txBody>
          <a:bodyPr>
            <a:normAutofit lnSpcReduction="10000"/>
          </a:bodyPr>
          <a:lstStyle/>
          <a:p>
            <a:r>
              <a:rPr lang="en-US"/>
              <a:t>Contributions to following types of organizations: </a:t>
            </a:r>
          </a:p>
          <a:p>
            <a:pPr lvl="1"/>
            <a:r>
              <a:rPr lang="en-US"/>
              <a:t>Business organizations such as Chamber of Commerce </a:t>
            </a:r>
          </a:p>
          <a:p>
            <a:pPr lvl="1"/>
            <a:r>
              <a:rPr lang="en-US"/>
              <a:t>Civic leagues and associations </a:t>
            </a:r>
          </a:p>
          <a:p>
            <a:pPr lvl="1"/>
            <a:r>
              <a:rPr lang="en-US"/>
              <a:t>Political organizations and candidates </a:t>
            </a:r>
          </a:p>
          <a:p>
            <a:pPr lvl="1"/>
            <a:r>
              <a:rPr lang="en-US"/>
              <a:t>Social clubs </a:t>
            </a:r>
          </a:p>
          <a:p>
            <a:pPr lvl="1"/>
            <a:r>
              <a:rPr lang="en-US"/>
              <a:t>Foreign organizations </a:t>
            </a:r>
          </a:p>
          <a:p>
            <a:pPr lvl="1"/>
            <a:r>
              <a:rPr lang="en-US"/>
              <a:t>Homeowners’ associations </a:t>
            </a:r>
          </a:p>
          <a:p>
            <a:pPr lvl="1"/>
            <a:r>
              <a:rPr lang="en-US"/>
              <a:t>Communist organizations</a:t>
            </a:r>
            <a:endParaRPr lang="en-US" dirty="0"/>
          </a:p>
        </p:txBody>
      </p:sp>
      <p:sp>
        <p:nvSpPr>
          <p:cNvPr id="84994" name="Title 2"/>
          <p:cNvSpPr>
            <a:spLocks noGrp="1"/>
          </p:cNvSpPr>
          <p:nvPr>
            <p:ph type="title"/>
          </p:nvPr>
        </p:nvSpPr>
        <p:spPr/>
        <p:txBody>
          <a:bodyPr>
            <a:normAutofit fontScale="90000"/>
          </a:bodyPr>
          <a:lstStyle/>
          <a:p>
            <a:r>
              <a:rPr lang="en-US" altLang="en-US"/>
              <a:t>Itemized Deductions: Non-Deductible Contributions</a:t>
            </a:r>
            <a:endParaRPr lang="en-US" altLang="en-US" dirty="0"/>
          </a:p>
        </p:txBody>
      </p:sp>
    </p:spTree>
    <p:extLst>
      <p:ext uri="{BB962C8B-B14F-4D97-AF65-F5344CB8AC3E}">
        <p14:creationId xmlns:p14="http://schemas.microsoft.com/office/powerpoint/2010/main" val="213166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43</a:t>
            </a:fld>
            <a:endParaRPr lang="en-US" altLang="en-US"/>
          </a:p>
        </p:txBody>
      </p:sp>
      <p:sp>
        <p:nvSpPr>
          <p:cNvPr id="94213" name="Content Placeholder 5"/>
          <p:cNvSpPr>
            <a:spLocks noGrp="1"/>
          </p:cNvSpPr>
          <p:nvPr>
            <p:ph sz="quarter" idx="12"/>
          </p:nvPr>
        </p:nvSpPr>
        <p:spPr/>
        <p:txBody>
          <a:bodyPr>
            <a:normAutofit fontScale="92500"/>
          </a:bodyPr>
          <a:lstStyle/>
          <a:p>
            <a:r>
              <a:rPr lang="en-US" altLang="en-US" dirty="0">
                <a:solidFill>
                  <a:srgbClr val="0000FF"/>
                </a:solidFill>
              </a:rPr>
              <a:t>Gambling wagers and tickets to extent of winnings</a:t>
            </a:r>
          </a:p>
          <a:p>
            <a:r>
              <a:rPr lang="en-US" altLang="en-US" dirty="0"/>
              <a:t>Unrecovered investment in annuity </a:t>
            </a:r>
          </a:p>
          <a:p>
            <a:r>
              <a:rPr lang="en-US" altLang="en-US" dirty="0"/>
              <a:t>Certain work-related expenses for persons with a disability</a:t>
            </a:r>
          </a:p>
          <a:p>
            <a:r>
              <a:rPr lang="en-US" altLang="en-US" dirty="0"/>
              <a:t>Repayments of income &lt;$3,000 under claim of right</a:t>
            </a:r>
          </a:p>
          <a:p>
            <a:r>
              <a:rPr lang="en-US" altLang="en-US" dirty="0"/>
              <a:t>Certain Ponzi scheme losses</a:t>
            </a:r>
          </a:p>
          <a:p>
            <a:r>
              <a:rPr lang="en-US" altLang="en-US" dirty="0"/>
              <a:t>Certain casualties – out of scope</a:t>
            </a:r>
          </a:p>
          <a:p>
            <a:endParaRPr lang="en-US" altLang="en-US" dirty="0"/>
          </a:p>
        </p:txBody>
      </p:sp>
      <p:sp>
        <p:nvSpPr>
          <p:cNvPr id="34819" name="Title 4"/>
          <p:cNvSpPr>
            <a:spLocks noGrp="1"/>
          </p:cNvSpPr>
          <p:nvPr>
            <p:ph type="title"/>
          </p:nvPr>
        </p:nvSpPr>
        <p:spPr/>
        <p:txBody>
          <a:bodyPr/>
          <a:lstStyle/>
          <a:p>
            <a:r>
              <a:rPr lang="en-US"/>
              <a:t>Itemized Deductions: Miscellaneous</a:t>
            </a:r>
            <a:endParaRPr lang="en-US" dirty="0"/>
          </a:p>
        </p:txBody>
      </p:sp>
    </p:spTree>
    <p:extLst>
      <p:ext uri="{BB962C8B-B14F-4D97-AF65-F5344CB8AC3E}">
        <p14:creationId xmlns:p14="http://schemas.microsoft.com/office/powerpoint/2010/main" val="208818000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44</a:t>
            </a:fld>
            <a:endParaRPr lang="en-US" altLang="en-US"/>
          </a:p>
        </p:txBody>
      </p:sp>
      <p:sp>
        <p:nvSpPr>
          <p:cNvPr id="96261" name="Content Placeholder 2"/>
          <p:cNvSpPr>
            <a:spLocks noGrp="1"/>
          </p:cNvSpPr>
          <p:nvPr>
            <p:ph sz="quarter" idx="12"/>
          </p:nvPr>
        </p:nvSpPr>
        <p:spPr/>
        <p:txBody>
          <a:bodyPr/>
          <a:lstStyle/>
          <a:p>
            <a:r>
              <a:rPr lang="en-US" altLang="en-US"/>
              <a:t>Married filing separately</a:t>
            </a:r>
          </a:p>
          <a:p>
            <a:pPr lvl="1"/>
            <a:r>
              <a:rPr lang="en-US" altLang="en-US"/>
              <a:t>If one spouse itemizes deductions</a:t>
            </a:r>
          </a:p>
          <a:p>
            <a:pPr lvl="1"/>
            <a:r>
              <a:rPr lang="en-US" altLang="en-US"/>
              <a:t>The other spouse MUST itemize</a:t>
            </a:r>
          </a:p>
          <a:p>
            <a:pPr lvl="2"/>
            <a:r>
              <a:rPr lang="en-US" altLang="en-US"/>
              <a:t>Standard deduction not allowed</a:t>
            </a:r>
          </a:p>
          <a:p>
            <a:pPr lvl="1"/>
            <a:r>
              <a:rPr lang="en-US" altLang="en-US"/>
              <a:t>Does not matter who files first</a:t>
            </a:r>
          </a:p>
          <a:p>
            <a:r>
              <a:rPr lang="en-US" altLang="en-US"/>
              <a:t>Does not apply if eligible for Head of Household status</a:t>
            </a:r>
            <a:endParaRPr lang="en-US" altLang="en-US" dirty="0"/>
          </a:p>
        </p:txBody>
      </p:sp>
      <p:sp>
        <p:nvSpPr>
          <p:cNvPr id="96258" name="Title 1"/>
          <p:cNvSpPr>
            <a:spLocks noGrp="1"/>
          </p:cNvSpPr>
          <p:nvPr>
            <p:ph type="title"/>
          </p:nvPr>
        </p:nvSpPr>
        <p:spPr/>
        <p:txBody>
          <a:bodyPr/>
          <a:lstStyle/>
          <a:p>
            <a:r>
              <a:rPr lang="en-US" altLang="en-US"/>
              <a:t>Itemized Deductions – Special Rule</a:t>
            </a:r>
            <a:endParaRPr lang="en-US" altLang="en-US" dirty="0"/>
          </a:p>
        </p:txBody>
      </p:sp>
    </p:spTree>
    <p:extLst>
      <p:ext uri="{BB962C8B-B14F-4D97-AF65-F5344CB8AC3E}">
        <p14:creationId xmlns:p14="http://schemas.microsoft.com/office/powerpoint/2010/main" val="1287204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Energy Related Improvements</a:t>
            </a:r>
            <a:endParaRPr lang="en-US" dirty="0"/>
          </a:p>
        </p:txBody>
      </p:sp>
      <p:sp>
        <p:nvSpPr>
          <p:cNvPr id="24579" name="Text Placeholder 5"/>
          <p:cNvSpPr>
            <a:spLocks noGrp="1"/>
          </p:cNvSpPr>
          <p:nvPr>
            <p:ph type="body" sz="quarter" idx="16"/>
          </p:nvPr>
        </p:nvSpPr>
        <p:spPr/>
        <p:txBody>
          <a:bodyPr>
            <a:normAutofit fontScale="92500"/>
          </a:bodyPr>
          <a:lstStyle/>
          <a:p>
            <a:r>
              <a:rPr lang="en-US" altLang="en-US"/>
              <a:t>If extended</a:t>
            </a:r>
          </a:p>
          <a:p>
            <a:r>
              <a:rPr lang="en-US" altLang="en-US"/>
              <a:t>Note – solar electric, solar water heating, small wind energy, and geothermal heat pump property costs are out of scope</a:t>
            </a:r>
            <a:endParaRPr lang="en-US" altLang="en-US" dirty="0"/>
          </a:p>
        </p:txBody>
      </p:sp>
      <p:sp>
        <p:nvSpPr>
          <p:cNvPr id="5" name="Footer Placeholder 4"/>
          <p:cNvSpPr>
            <a:spLocks noGrp="1"/>
          </p:cNvSpPr>
          <p:nvPr>
            <p:ph type="ftr" sz="quarter" idx="17"/>
          </p:nvPr>
        </p:nvSpPr>
        <p:spPr/>
        <p:txBody>
          <a:bodyPr/>
          <a:lstStyle/>
          <a:p>
            <a:r>
              <a:rPr lang="en-US"/>
              <a:t>Michael Davenport - NJ Version - Senior Married Couple</a:t>
            </a:r>
            <a:endParaRPr lang="en-US" dirty="0"/>
          </a:p>
        </p:txBody>
      </p:sp>
      <p:sp>
        <p:nvSpPr>
          <p:cNvPr id="26629" name="Slide Number Placeholder 5"/>
          <p:cNvSpPr>
            <a:spLocks noGrp="1"/>
          </p:cNvSpPr>
          <p:nvPr>
            <p:ph type="sldNum" sz="quarter" idx="18"/>
          </p:nvPr>
        </p:nvSpPr>
        <p:spPr/>
        <p:txBody>
          <a:bodyPr/>
          <a:lstStyle/>
          <a:p>
            <a:fld id="{6E75408B-91EA-49BB-B97A-55416C908794}" type="slidenum">
              <a:rPr lang="en-US" altLang="en-US" smtClean="0"/>
              <a:pPr/>
              <a:t>45</a:t>
            </a:fld>
            <a:endParaRPr lang="en-US" altLang="en-US"/>
          </a:p>
        </p:txBody>
      </p:sp>
      <p:pic>
        <p:nvPicPr>
          <p:cNvPr id="266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4202669"/>
            <a:ext cx="6281738" cy="25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2" y="4593194"/>
            <a:ext cx="6242447"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255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27652" name="Slide Number Placeholder 2"/>
          <p:cNvSpPr>
            <a:spLocks noGrp="1"/>
          </p:cNvSpPr>
          <p:nvPr>
            <p:ph type="sldNum" sz="quarter" idx="11"/>
          </p:nvPr>
        </p:nvSpPr>
        <p:spPr/>
        <p:txBody>
          <a:bodyPr/>
          <a:lstStyle/>
          <a:p>
            <a:fld id="{6EE56600-7326-4F4E-B93A-F880F55546F3}" type="slidenum">
              <a:rPr lang="en-US" altLang="en-US" smtClean="0"/>
              <a:pPr/>
              <a:t>46</a:t>
            </a:fld>
            <a:endParaRPr lang="en-US" altLang="en-US"/>
          </a:p>
        </p:txBody>
      </p:sp>
      <p:sp>
        <p:nvSpPr>
          <p:cNvPr id="25603" name="Content Placeholder 6"/>
          <p:cNvSpPr>
            <a:spLocks noGrp="1"/>
          </p:cNvSpPr>
          <p:nvPr>
            <p:ph sz="quarter" idx="12"/>
          </p:nvPr>
        </p:nvSpPr>
        <p:spPr/>
        <p:txBody>
          <a:bodyPr/>
          <a:lstStyle/>
          <a:p>
            <a:r>
              <a:rPr lang="en-US" altLang="en-US"/>
              <a:t>Nonbusiness Energy Property Credit extended but with limits</a:t>
            </a:r>
          </a:p>
          <a:p>
            <a:pPr lvl="1"/>
            <a:r>
              <a:rPr lang="en-US" altLang="en-US"/>
              <a:t>Lifetime limits</a:t>
            </a:r>
          </a:p>
          <a:p>
            <a:pPr lvl="2"/>
            <a:r>
              <a:rPr lang="en-US" altLang="en-US"/>
              <a:t>Cumulative $500 ($200 for windows) for all tax years after 2005</a:t>
            </a:r>
          </a:p>
          <a:p>
            <a:pPr lvl="1"/>
            <a:r>
              <a:rPr lang="en-US" altLang="en-US"/>
              <a:t>Individual item limits</a:t>
            </a:r>
          </a:p>
          <a:p>
            <a:pPr lvl="1"/>
            <a:r>
              <a:rPr lang="en-US" altLang="en-US"/>
              <a:t>Improvements to Main Home only</a:t>
            </a:r>
            <a:endParaRPr lang="en-US" altLang="en-US" dirty="0"/>
          </a:p>
        </p:txBody>
      </p:sp>
      <p:sp>
        <p:nvSpPr>
          <p:cNvPr id="27650" name="Title 5"/>
          <p:cNvSpPr>
            <a:spLocks noGrp="1"/>
          </p:cNvSpPr>
          <p:nvPr>
            <p:ph type="title"/>
          </p:nvPr>
        </p:nvSpPr>
        <p:spPr/>
        <p:txBody>
          <a:bodyPr/>
          <a:lstStyle/>
          <a:p>
            <a:r>
              <a:rPr lang="en-US" altLang="en-US"/>
              <a:t>Credits: Residential Energy Credits</a:t>
            </a:r>
            <a:endParaRPr lang="en-US" altLang="en-US" dirty="0"/>
          </a:p>
        </p:txBody>
      </p:sp>
    </p:spTree>
    <p:extLst>
      <p:ext uri="{BB962C8B-B14F-4D97-AF65-F5344CB8AC3E}">
        <p14:creationId xmlns:p14="http://schemas.microsoft.com/office/powerpoint/2010/main" val="926007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29700" name="Slide Number Placeholder 2"/>
          <p:cNvSpPr>
            <a:spLocks noGrp="1"/>
          </p:cNvSpPr>
          <p:nvPr>
            <p:ph type="sldNum" sz="quarter" idx="11"/>
          </p:nvPr>
        </p:nvSpPr>
        <p:spPr/>
        <p:txBody>
          <a:bodyPr/>
          <a:lstStyle/>
          <a:p>
            <a:fld id="{FE64F2D1-F21A-4592-A99D-19085865B604}" type="slidenum">
              <a:rPr lang="en-US" altLang="en-US" smtClean="0"/>
              <a:pPr/>
              <a:t>47</a:t>
            </a:fld>
            <a:endParaRPr lang="en-US" altLang="en-US"/>
          </a:p>
        </p:txBody>
      </p:sp>
      <p:sp>
        <p:nvSpPr>
          <p:cNvPr id="27651" name="Content Placeholder 6"/>
          <p:cNvSpPr>
            <a:spLocks noGrp="1"/>
          </p:cNvSpPr>
          <p:nvPr>
            <p:ph sz="quarter" idx="12"/>
          </p:nvPr>
        </p:nvSpPr>
        <p:spPr/>
        <p:txBody>
          <a:bodyPr>
            <a:normAutofit lnSpcReduction="10000"/>
          </a:bodyPr>
          <a:lstStyle/>
          <a:p>
            <a:r>
              <a:rPr lang="en-US" altLang="en-US"/>
              <a:t>Placed in service in current tax year</a:t>
            </a:r>
          </a:p>
          <a:p>
            <a:r>
              <a:rPr lang="en-US" altLang="en-US"/>
              <a:t>Energy efficient windows, doors, insulation, roof (materials only, not installation)</a:t>
            </a:r>
          </a:p>
          <a:p>
            <a:r>
              <a:rPr lang="en-US" altLang="en-US"/>
              <a:t>Heating, ventilating, and air conditioning, hot water heaters (materials and installation)</a:t>
            </a:r>
          </a:p>
          <a:p>
            <a:r>
              <a:rPr lang="en-US" altLang="en-US"/>
              <a:t>Compare item purchased with requirements from Form 5695 instructions</a:t>
            </a:r>
            <a:endParaRPr lang="en-US" altLang="en-US" dirty="0"/>
          </a:p>
        </p:txBody>
      </p:sp>
      <p:sp>
        <p:nvSpPr>
          <p:cNvPr id="29698" name="Title 5"/>
          <p:cNvSpPr>
            <a:spLocks noGrp="1"/>
          </p:cNvSpPr>
          <p:nvPr>
            <p:ph type="title"/>
          </p:nvPr>
        </p:nvSpPr>
        <p:spPr/>
        <p:txBody>
          <a:bodyPr/>
          <a:lstStyle/>
          <a:p>
            <a:r>
              <a:rPr lang="en-US" altLang="en-US"/>
              <a:t>Credits: Residential Energy Credits</a:t>
            </a:r>
            <a:endParaRPr lang="en-US" altLang="en-US" dirty="0"/>
          </a:p>
        </p:txBody>
      </p:sp>
    </p:spTree>
    <p:extLst>
      <p:ext uri="{BB962C8B-B14F-4D97-AF65-F5344CB8AC3E}">
        <p14:creationId xmlns:p14="http://schemas.microsoft.com/office/powerpoint/2010/main" val="33741585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48</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a:t>
            </a:r>
            <a:r>
              <a:rPr lang="en-US" dirty="0"/>
              <a:t>9 - 11</a:t>
            </a:r>
          </a:p>
        </p:txBody>
      </p:sp>
    </p:spTree>
    <p:extLst>
      <p:ext uri="{BB962C8B-B14F-4D97-AF65-F5344CB8AC3E}">
        <p14:creationId xmlns:p14="http://schemas.microsoft.com/office/powerpoint/2010/main" val="170798919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Supplementary Lesson – Capital Gains/Losses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49</a:t>
            </a:fld>
            <a:endParaRPr lang="en-US" altLang="en-US"/>
          </a:p>
        </p:txBody>
      </p:sp>
      <p:sp>
        <p:nvSpPr>
          <p:cNvPr id="12291" name="Content Placeholder 6"/>
          <p:cNvSpPr>
            <a:spLocks noGrp="1"/>
          </p:cNvSpPr>
          <p:nvPr>
            <p:ph sz="quarter" idx="12"/>
          </p:nvPr>
        </p:nvSpPr>
        <p:spPr>
          <a:xfrm>
            <a:off x="1278833" y="1761432"/>
            <a:ext cx="9753600" cy="4258367"/>
          </a:xfrm>
        </p:spPr>
        <p:txBody>
          <a:bodyPr>
            <a:normAutofit/>
          </a:bodyPr>
          <a:lstStyle/>
          <a:p>
            <a:r>
              <a:rPr lang="en-US" altLang="en-US" dirty="0"/>
              <a:t>Ordinary income tax rates range from 10% to 37%</a:t>
            </a:r>
          </a:p>
          <a:p>
            <a:r>
              <a:rPr lang="en-US" altLang="en-US" dirty="0"/>
              <a:t>Capital gain tax rates are much lower</a:t>
            </a:r>
          </a:p>
          <a:p>
            <a:pPr lvl="1"/>
            <a:r>
              <a:rPr lang="en-US" altLang="en-US" dirty="0"/>
              <a:t>Usually 0% or 15% rate</a:t>
            </a:r>
          </a:p>
          <a:p>
            <a:pPr lvl="1"/>
            <a:r>
              <a:rPr lang="en-US" altLang="en-US" dirty="0"/>
              <a:t>Could be 20% rate for very high incomes</a:t>
            </a:r>
          </a:p>
        </p:txBody>
      </p:sp>
    </p:spTree>
    <p:extLst>
      <p:ext uri="{BB962C8B-B14F-4D97-AF65-F5344CB8AC3E}">
        <p14:creationId xmlns:p14="http://schemas.microsoft.com/office/powerpoint/2010/main" val="207150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5</a:t>
            </a:fld>
            <a:endParaRPr lang="en-US" altLang="en-US"/>
          </a:p>
        </p:txBody>
      </p:sp>
      <p:sp>
        <p:nvSpPr>
          <p:cNvPr id="5" name="Content Placeholder 4"/>
          <p:cNvSpPr>
            <a:spLocks noGrp="1"/>
          </p:cNvSpPr>
          <p:nvPr>
            <p:ph sz="quarter" idx="12"/>
          </p:nvPr>
        </p:nvSpPr>
        <p:spPr/>
        <p:txBody>
          <a:bodyPr/>
          <a:lstStyle/>
          <a:p>
            <a:r>
              <a:rPr lang="en-US" dirty="0"/>
              <a:t>CPO1  </a:t>
            </a:r>
          </a:p>
          <a:p>
            <a:pPr lvl="1"/>
            <a:r>
              <a:rPr lang="en-US" dirty="0"/>
              <a:t>“No further action is needed on your part.  Please continue to file all federal tax returns”</a:t>
            </a:r>
          </a:p>
          <a:p>
            <a:pPr lvl="1"/>
            <a:r>
              <a:rPr lang="en-US" dirty="0"/>
              <a:t>“We verified your claim of identity theft and placed an identity theft indicator on your account to monitor activity and help prevent future fraud”</a:t>
            </a:r>
          </a:p>
        </p:txBody>
      </p:sp>
      <p:sp>
        <p:nvSpPr>
          <p:cNvPr id="2" name="Title 1"/>
          <p:cNvSpPr>
            <a:spLocks noGrp="1"/>
          </p:cNvSpPr>
          <p:nvPr>
            <p:ph type="title"/>
          </p:nvPr>
        </p:nvSpPr>
        <p:spPr/>
        <p:txBody>
          <a:bodyPr/>
          <a:lstStyle/>
          <a:p>
            <a:r>
              <a:rPr lang="en-US"/>
              <a:t>Identity Theft – CPO1 Notice</a:t>
            </a:r>
            <a:endParaRPr lang="en-US" dirty="0"/>
          </a:p>
        </p:txBody>
      </p:sp>
    </p:spTree>
    <p:extLst>
      <p:ext uri="{BB962C8B-B14F-4D97-AF65-F5344CB8AC3E}">
        <p14:creationId xmlns:p14="http://schemas.microsoft.com/office/powerpoint/2010/main" val="45240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 Taxation</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50</a:t>
            </a:fld>
            <a:endParaRPr lang="en-US" altLang="en-US"/>
          </a:p>
        </p:txBody>
      </p:sp>
      <p:sp>
        <p:nvSpPr>
          <p:cNvPr id="15363" name="Content Placeholder 6"/>
          <p:cNvSpPr>
            <a:spLocks noGrp="1"/>
          </p:cNvSpPr>
          <p:nvPr>
            <p:ph sz="quarter" idx="12"/>
          </p:nvPr>
        </p:nvSpPr>
        <p:spPr>
          <a:xfrm>
            <a:off x="1278833" y="1447800"/>
            <a:ext cx="9753600" cy="4495800"/>
          </a:xfrm>
        </p:spPr>
        <p:txBody>
          <a:bodyPr>
            <a:normAutofit fontScale="92500"/>
          </a:bodyPr>
          <a:lstStyle/>
          <a:p>
            <a:r>
              <a:rPr lang="en-US" altLang="en-US" dirty="0"/>
              <a:t>Capital gain tax rates apply to “net long-term gains” and qualified dividends</a:t>
            </a:r>
          </a:p>
          <a:p>
            <a:r>
              <a:rPr lang="en-US" altLang="en-US" dirty="0"/>
              <a:t>Ordinary income rates apply to “net short-term gains”</a:t>
            </a:r>
          </a:p>
          <a:p>
            <a:r>
              <a:rPr lang="en-US" altLang="en-US" dirty="0"/>
              <a:t>Capital gains or losses come from the sale of capital assets</a:t>
            </a:r>
          </a:p>
          <a:p>
            <a:pPr lvl="1"/>
            <a:r>
              <a:rPr lang="en-US" dirty="0"/>
              <a:t>For the most part, everything you own and use for personal purposes, pleasure, or investment is a capital asset.</a:t>
            </a:r>
          </a:p>
          <a:p>
            <a:pPr lvl="1"/>
            <a:r>
              <a:rPr lang="en-US" altLang="en-US" dirty="0"/>
              <a:t>Business Assets (assets used in a business) are not Capital assets</a:t>
            </a:r>
          </a:p>
          <a:p>
            <a:endParaRPr lang="en-US" altLang="en-US" dirty="0"/>
          </a:p>
          <a:p>
            <a:endParaRPr lang="en-US" altLang="en-US" dirty="0"/>
          </a:p>
        </p:txBody>
      </p:sp>
    </p:spTree>
    <p:extLst>
      <p:ext uri="{BB962C8B-B14F-4D97-AF65-F5344CB8AC3E}">
        <p14:creationId xmlns:p14="http://schemas.microsoft.com/office/powerpoint/2010/main" val="3980947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“Sort-of” Capital Assets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51</a:t>
            </a:fld>
            <a:endParaRPr lang="en-US" altLang="en-US"/>
          </a:p>
        </p:txBody>
      </p:sp>
      <p:sp>
        <p:nvSpPr>
          <p:cNvPr id="17411" name="Rectangle 3"/>
          <p:cNvSpPr>
            <a:spLocks noGrp="1" noChangeArrowheads="1"/>
          </p:cNvSpPr>
          <p:nvPr>
            <p:ph sz="quarter" idx="12"/>
          </p:nvPr>
        </p:nvSpPr>
        <p:spPr/>
        <p:txBody>
          <a:bodyPr>
            <a:normAutofit/>
          </a:bodyPr>
          <a:lstStyle/>
          <a:p>
            <a:r>
              <a:rPr lang="en-US" altLang="en-US" dirty="0"/>
              <a:t>Homes and other non-investment assets </a:t>
            </a:r>
          </a:p>
          <a:p>
            <a:pPr lvl="1"/>
            <a:r>
              <a:rPr lang="en-US" altLang="en-US" dirty="0"/>
              <a:t>Capital assets for gains</a:t>
            </a:r>
          </a:p>
          <a:p>
            <a:pPr lvl="1"/>
            <a:r>
              <a:rPr lang="en-US" altLang="en-US" dirty="0"/>
              <a:t>Personal assets for losses </a:t>
            </a:r>
          </a:p>
          <a:p>
            <a:pPr lvl="2"/>
            <a:r>
              <a:rPr lang="en-US" altLang="en-US" dirty="0"/>
              <a:t>(not deductible)</a:t>
            </a:r>
          </a:p>
          <a:p>
            <a:r>
              <a:rPr lang="en-US" altLang="en-US" dirty="0"/>
              <a:t>Government is a profits-only partner!</a:t>
            </a: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68" y="5514727"/>
            <a:ext cx="922338"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272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Scope Capital Assets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52</a:t>
            </a:fld>
            <a:endParaRPr lang="en-US" altLang="en-US"/>
          </a:p>
        </p:txBody>
      </p:sp>
      <p:sp>
        <p:nvSpPr>
          <p:cNvPr id="15363" name="Content Placeholder 2"/>
          <p:cNvSpPr>
            <a:spLocks noGrp="1"/>
          </p:cNvSpPr>
          <p:nvPr>
            <p:ph sz="quarter" idx="12"/>
          </p:nvPr>
        </p:nvSpPr>
        <p:spPr/>
        <p:txBody>
          <a:bodyPr/>
          <a:lstStyle/>
          <a:p>
            <a:r>
              <a:rPr lang="en-US" altLang="en-US" dirty="0"/>
              <a:t>Stocks</a:t>
            </a:r>
          </a:p>
          <a:p>
            <a:r>
              <a:rPr lang="en-US" altLang="en-US" dirty="0"/>
              <a:t>Mutual fund shares</a:t>
            </a:r>
          </a:p>
          <a:p>
            <a:r>
              <a:rPr lang="en-US" altLang="en-US" dirty="0"/>
              <a:t>Exchange traded funds (ETF) shares</a:t>
            </a:r>
          </a:p>
          <a:p>
            <a:r>
              <a:rPr lang="en-US" altLang="en-US" dirty="0"/>
              <a:t>Bonds (limited)</a:t>
            </a:r>
          </a:p>
          <a:p>
            <a:r>
              <a:rPr lang="en-US" altLang="en-US" dirty="0"/>
              <a:t>Personal Residences</a:t>
            </a:r>
          </a:p>
        </p:txBody>
      </p:sp>
    </p:spTree>
    <p:extLst>
      <p:ext uri="{BB962C8B-B14F-4D97-AF65-F5344CB8AC3E}">
        <p14:creationId xmlns:p14="http://schemas.microsoft.com/office/powerpoint/2010/main" val="2455380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What is NOT a Capital Asset</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53</a:t>
            </a:fld>
            <a:endParaRPr lang="en-US" altLang="en-US"/>
          </a:p>
        </p:txBody>
      </p:sp>
      <p:sp>
        <p:nvSpPr>
          <p:cNvPr id="17411" name="Rectangle 3"/>
          <p:cNvSpPr>
            <a:spLocks noGrp="1" noChangeArrowheads="1"/>
          </p:cNvSpPr>
          <p:nvPr>
            <p:ph sz="quarter" idx="12"/>
          </p:nvPr>
        </p:nvSpPr>
        <p:spPr/>
        <p:txBody>
          <a:bodyPr>
            <a:normAutofit fontScale="92500" lnSpcReduction="20000"/>
          </a:bodyPr>
          <a:lstStyle/>
          <a:p>
            <a:pPr>
              <a:lnSpc>
                <a:spcPct val="110000"/>
              </a:lnSpc>
            </a:pPr>
            <a:r>
              <a:rPr lang="en-US" altLang="en-US" dirty="0"/>
              <a:t>Inventory is not a capital asset</a:t>
            </a:r>
          </a:p>
          <a:p>
            <a:pPr>
              <a:lnSpc>
                <a:spcPct val="110000"/>
              </a:lnSpc>
            </a:pPr>
            <a:r>
              <a:rPr lang="en-US" altLang="en-US" dirty="0"/>
              <a:t>Assets used in a business are not capital assets</a:t>
            </a:r>
          </a:p>
          <a:p>
            <a:pPr lvl="1">
              <a:lnSpc>
                <a:spcPct val="110000"/>
              </a:lnSpc>
            </a:pPr>
            <a:r>
              <a:rPr lang="en-US" altLang="en-US" dirty="0"/>
              <a:t>Used as a rental</a:t>
            </a:r>
          </a:p>
          <a:p>
            <a:pPr lvl="1">
              <a:lnSpc>
                <a:spcPct val="110000"/>
              </a:lnSpc>
            </a:pPr>
            <a:r>
              <a:rPr lang="en-US" altLang="en-US" dirty="0"/>
              <a:t>Used in a business</a:t>
            </a:r>
          </a:p>
          <a:p>
            <a:pPr>
              <a:lnSpc>
                <a:spcPct val="110000"/>
              </a:lnSpc>
            </a:pPr>
            <a:r>
              <a:rPr lang="en-US" altLang="en-US" dirty="0"/>
              <a:t>Copyright, a literary, musical, or artistic composition, letter, memo or similar* are not capital assets</a:t>
            </a:r>
          </a:p>
          <a:p>
            <a:pPr marL="0" indent="0">
              <a:lnSpc>
                <a:spcPct val="110000"/>
              </a:lnSpc>
              <a:buNone/>
            </a:pPr>
            <a:r>
              <a:rPr lang="en-US" altLang="en-US" dirty="0"/>
              <a:t>	* Held by the creator or letter recipient </a:t>
            </a:r>
          </a:p>
          <a:p>
            <a:pPr lvl="1">
              <a:lnSpc>
                <a:spcPct val="110000"/>
              </a:lnSpc>
            </a:pPr>
            <a:endParaRPr lang="en-US" altLang="en-US" dirty="0"/>
          </a:p>
        </p:txBody>
      </p:sp>
    </p:spTree>
    <p:extLst>
      <p:ext uri="{BB962C8B-B14F-4D97-AF65-F5344CB8AC3E}">
        <p14:creationId xmlns:p14="http://schemas.microsoft.com/office/powerpoint/2010/main" val="224273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Reporting Requirements</a:t>
            </a:r>
          </a:p>
        </p:txBody>
      </p:sp>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54</a:t>
            </a:fld>
            <a:endParaRPr lang="en-US" altLang="en-US"/>
          </a:p>
        </p:txBody>
      </p:sp>
      <p:sp>
        <p:nvSpPr>
          <p:cNvPr id="3" name="Content Placeholder 2"/>
          <p:cNvSpPr>
            <a:spLocks noGrp="1"/>
          </p:cNvSpPr>
          <p:nvPr>
            <p:ph sz="quarter" idx="12"/>
          </p:nvPr>
        </p:nvSpPr>
        <p:spPr/>
        <p:txBody>
          <a:bodyPr>
            <a:normAutofit/>
          </a:bodyPr>
          <a:lstStyle/>
          <a:p>
            <a:r>
              <a:rPr lang="en-US" dirty="0"/>
              <a:t>Schedule D - Capital Gains and Losses</a:t>
            </a:r>
          </a:p>
          <a:p>
            <a:r>
              <a:rPr lang="en-US" dirty="0"/>
              <a:t>Form 8949 - Sales and other Dispositions of Capital Assets</a:t>
            </a:r>
          </a:p>
          <a:p>
            <a:r>
              <a:rPr lang="en-US" dirty="0"/>
              <a:t>TaxSlayer fills in appropriate forms</a:t>
            </a:r>
          </a:p>
        </p:txBody>
      </p:sp>
    </p:spTree>
    <p:extLst>
      <p:ext uri="{BB962C8B-B14F-4D97-AF65-F5344CB8AC3E}">
        <p14:creationId xmlns:p14="http://schemas.microsoft.com/office/powerpoint/2010/main" val="1186321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Is a Transaction Reported</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55</a:t>
            </a:fld>
            <a:endParaRPr lang="en-US" altLang="en-US"/>
          </a:p>
        </p:txBody>
      </p:sp>
      <p:sp>
        <p:nvSpPr>
          <p:cNvPr id="12295" name="Content Placeholder 2"/>
          <p:cNvSpPr>
            <a:spLocks noGrp="1"/>
          </p:cNvSpPr>
          <p:nvPr>
            <p:ph sz="quarter" idx="12"/>
          </p:nvPr>
        </p:nvSpPr>
        <p:spPr>
          <a:xfrm>
            <a:off x="1278833" y="1524000"/>
            <a:ext cx="9753600" cy="4495799"/>
          </a:xfrm>
        </p:spPr>
        <p:txBody>
          <a:bodyPr>
            <a:normAutofit fontScale="92500" lnSpcReduction="10000"/>
          </a:bodyPr>
          <a:lstStyle/>
          <a:p>
            <a:r>
              <a:rPr lang="en-US" altLang="en-US" dirty="0"/>
              <a:t>Reported when asset is sold</a:t>
            </a:r>
          </a:p>
          <a:p>
            <a:r>
              <a:rPr lang="en-US" altLang="en-US" dirty="0"/>
              <a:t>Reported when asset is otherwise disposed, such as</a:t>
            </a:r>
          </a:p>
          <a:p>
            <a:pPr lvl="1"/>
            <a:r>
              <a:rPr lang="en-US" altLang="en-US" dirty="0"/>
              <a:t>When bond is redeemed</a:t>
            </a:r>
          </a:p>
          <a:p>
            <a:pPr lvl="1"/>
            <a:r>
              <a:rPr lang="en-US" altLang="en-US" dirty="0"/>
              <a:t>When it is totally worthless</a:t>
            </a:r>
          </a:p>
          <a:p>
            <a:r>
              <a:rPr lang="en-US" altLang="en-US" dirty="0"/>
              <a:t>Exception for certain stock-for-stock transactions</a:t>
            </a:r>
          </a:p>
          <a:p>
            <a:pPr lvl="1"/>
            <a:r>
              <a:rPr lang="en-US" altLang="en-US" dirty="0"/>
              <a:t>Report only what payer advises for mergers, spin-offs, etc.</a:t>
            </a:r>
          </a:p>
          <a:p>
            <a:r>
              <a:rPr lang="en-US" altLang="en-US" dirty="0"/>
              <a:t>Not reported if not a “sale or exchange”</a:t>
            </a:r>
          </a:p>
          <a:p>
            <a:pPr lvl="1"/>
            <a:r>
              <a:rPr lang="en-US" altLang="en-US" dirty="0"/>
              <a:t>Gift, donation to charity, bequest to heir</a:t>
            </a:r>
          </a:p>
        </p:txBody>
      </p:sp>
    </p:spTree>
    <p:extLst>
      <p:ext uri="{BB962C8B-B14F-4D97-AF65-F5344CB8AC3E}">
        <p14:creationId xmlns:p14="http://schemas.microsoft.com/office/powerpoint/2010/main" val="3960397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Introduction – Sale Of Assets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56</a:t>
            </a:fld>
            <a:endParaRPr lang="en-US" altLang="en-US"/>
          </a:p>
        </p:txBody>
      </p:sp>
      <p:sp>
        <p:nvSpPr>
          <p:cNvPr id="20483" name="Rectangle 3"/>
          <p:cNvSpPr>
            <a:spLocks noGrp="1" noChangeArrowheads="1"/>
          </p:cNvSpPr>
          <p:nvPr>
            <p:ph sz="quarter" idx="12"/>
          </p:nvPr>
        </p:nvSpPr>
        <p:spPr/>
        <p:txBody>
          <a:bodyPr/>
          <a:lstStyle/>
          <a:p>
            <a:r>
              <a:rPr lang="en-US" altLang="en-US" dirty="0"/>
              <a:t>Key elements of a sale:</a:t>
            </a:r>
          </a:p>
          <a:p>
            <a:pPr lvl="1"/>
            <a:r>
              <a:rPr lang="en-US" altLang="en-US" dirty="0"/>
              <a:t>When did you buy it</a:t>
            </a:r>
          </a:p>
          <a:p>
            <a:pPr lvl="1"/>
            <a:r>
              <a:rPr lang="en-US" altLang="en-US" dirty="0"/>
              <a:t>When did you sell it</a:t>
            </a:r>
          </a:p>
          <a:p>
            <a:pPr lvl="1"/>
            <a:r>
              <a:rPr lang="en-US" altLang="en-US" dirty="0"/>
              <a:t>What is the cost basis</a:t>
            </a:r>
          </a:p>
          <a:p>
            <a:pPr lvl="1"/>
            <a:r>
              <a:rPr lang="en-US" altLang="en-US" dirty="0"/>
              <a:t>What is the sales price</a:t>
            </a:r>
          </a:p>
        </p:txBody>
      </p:sp>
    </p:spTree>
    <p:extLst>
      <p:ext uri="{BB962C8B-B14F-4D97-AF65-F5344CB8AC3E}">
        <p14:creationId xmlns:p14="http://schemas.microsoft.com/office/powerpoint/2010/main" val="4217821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Interview </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57</a:t>
            </a:fld>
            <a:endParaRPr lang="en-US" altLang="en-US"/>
          </a:p>
        </p:txBody>
      </p:sp>
      <p:sp>
        <p:nvSpPr>
          <p:cNvPr id="16391" name="Content Placeholder 2"/>
          <p:cNvSpPr>
            <a:spLocks noGrp="1"/>
          </p:cNvSpPr>
          <p:nvPr>
            <p:ph sz="quarter" idx="12"/>
          </p:nvPr>
        </p:nvSpPr>
        <p:spPr/>
        <p:txBody>
          <a:bodyPr/>
          <a:lstStyle/>
          <a:p>
            <a:r>
              <a:rPr lang="en-US" altLang="en-US" dirty="0"/>
              <a:t>Question 9 in Income section</a:t>
            </a:r>
          </a:p>
          <a:p>
            <a:endParaRPr lang="en-US" altLang="en-US" dirty="0"/>
          </a:p>
          <a:p>
            <a:endParaRPr lang="en-US" altLang="en-US" dirty="0"/>
          </a:p>
          <a:p>
            <a:r>
              <a:rPr lang="en-US" altLang="en-US" dirty="0"/>
              <a:t>Question 3 in Life Events section</a:t>
            </a:r>
          </a:p>
        </p:txBody>
      </p:sp>
      <p:pic>
        <p:nvPicPr>
          <p:cNvPr id="16392" name="Picture 4" descr="NTTCInterview" title="NTTCIntervie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457200"/>
            <a:ext cx="187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3047866"/>
            <a:ext cx="6520392"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3484180"/>
            <a:ext cx="88328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576" y="5218064"/>
            <a:ext cx="5371384"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9575" y="5595924"/>
            <a:ext cx="6177492"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511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 Scope</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58</a:t>
            </a:fld>
            <a:endParaRPr lang="en-US" altLang="en-US"/>
          </a:p>
        </p:txBody>
      </p:sp>
      <p:sp>
        <p:nvSpPr>
          <p:cNvPr id="22531" name="Content Placeholder 2"/>
          <p:cNvSpPr>
            <a:spLocks noGrp="1"/>
          </p:cNvSpPr>
          <p:nvPr>
            <p:ph sz="quarter" idx="12"/>
          </p:nvPr>
        </p:nvSpPr>
        <p:spPr/>
        <p:txBody>
          <a:bodyPr>
            <a:normAutofit/>
          </a:bodyPr>
          <a:lstStyle/>
          <a:p>
            <a:r>
              <a:rPr lang="en-US" altLang="en-US" dirty="0"/>
              <a:t>In scope</a:t>
            </a:r>
          </a:p>
          <a:p>
            <a:pPr lvl="1"/>
            <a:r>
              <a:rPr lang="en-US" altLang="en-US" dirty="0"/>
              <a:t>Brokerage or mutual fund statement or Form 1099-B </a:t>
            </a:r>
          </a:p>
          <a:p>
            <a:pPr lvl="2"/>
            <a:r>
              <a:rPr lang="en-US" altLang="en-US" dirty="0"/>
              <a:t>Stocks</a:t>
            </a:r>
          </a:p>
          <a:p>
            <a:pPr lvl="2"/>
            <a:r>
              <a:rPr lang="en-US" altLang="en-US" dirty="0"/>
              <a:t>Mutual funds and ETFs</a:t>
            </a:r>
          </a:p>
          <a:p>
            <a:pPr lvl="2"/>
            <a:r>
              <a:rPr lang="en-US" altLang="en-US" dirty="0"/>
              <a:t>Bonds (limited scope)</a:t>
            </a:r>
          </a:p>
          <a:p>
            <a:pPr lvl="1"/>
            <a:r>
              <a:rPr lang="en-US" altLang="en-US" dirty="0"/>
              <a:t>Sale of a personal residence</a:t>
            </a:r>
          </a:p>
        </p:txBody>
      </p:sp>
    </p:spTree>
    <p:extLst>
      <p:ext uri="{BB962C8B-B14F-4D97-AF65-F5344CB8AC3E}">
        <p14:creationId xmlns:p14="http://schemas.microsoft.com/office/powerpoint/2010/main" val="4177396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 Scope</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59</a:t>
            </a:fld>
            <a:endParaRPr lang="en-US" altLang="en-US"/>
          </a:p>
        </p:txBody>
      </p:sp>
      <p:sp>
        <p:nvSpPr>
          <p:cNvPr id="22531" name="Content Placeholder 2"/>
          <p:cNvSpPr>
            <a:spLocks noGrp="1"/>
          </p:cNvSpPr>
          <p:nvPr>
            <p:ph sz="quarter" idx="12"/>
          </p:nvPr>
        </p:nvSpPr>
        <p:spPr/>
        <p:txBody>
          <a:bodyPr/>
          <a:lstStyle/>
          <a:p>
            <a:r>
              <a:rPr lang="en-US" altLang="en-US" dirty="0"/>
              <a:t>Out of Scope</a:t>
            </a:r>
          </a:p>
          <a:p>
            <a:pPr lvl="1"/>
            <a:r>
              <a:rPr lang="en-US" altLang="en-US" dirty="0"/>
              <a:t>Business Assets</a:t>
            </a:r>
          </a:p>
          <a:p>
            <a:pPr lvl="1"/>
            <a:r>
              <a:rPr lang="en-US" altLang="en-US" dirty="0"/>
              <a:t>Brokerage Sales paid with virtual currencies (e.g.  bitcoins)</a:t>
            </a:r>
          </a:p>
          <a:p>
            <a:pPr lvl="1"/>
            <a:r>
              <a:rPr lang="en-US" altLang="en-US" dirty="0"/>
              <a:t>All other asset sales are out of scope </a:t>
            </a:r>
          </a:p>
        </p:txBody>
      </p:sp>
    </p:spTree>
    <p:extLst>
      <p:ext uri="{BB962C8B-B14F-4D97-AF65-F5344CB8AC3E}">
        <p14:creationId xmlns:p14="http://schemas.microsoft.com/office/powerpoint/2010/main" val="411343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81400" y="6324600"/>
            <a:ext cx="3641034" cy="273844"/>
          </a:xfrm>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6</a:t>
            </a:fld>
            <a:endParaRPr lang="en-US" altLang="en-US"/>
          </a:p>
        </p:txBody>
      </p:sp>
      <p:sp>
        <p:nvSpPr>
          <p:cNvPr id="5" name="Content Placeholder 4"/>
          <p:cNvSpPr>
            <a:spLocks noGrp="1"/>
          </p:cNvSpPr>
          <p:nvPr>
            <p:ph sz="quarter" idx="12"/>
          </p:nvPr>
        </p:nvSpPr>
        <p:spPr/>
        <p:txBody>
          <a:bodyPr>
            <a:normAutofit fontScale="92500"/>
          </a:bodyPr>
          <a:lstStyle/>
          <a:p>
            <a:r>
              <a:rPr lang="en-US" dirty="0"/>
              <a:t>CPO1A</a:t>
            </a:r>
          </a:p>
          <a:p>
            <a:pPr lvl="1"/>
            <a:r>
              <a:rPr lang="en-US" dirty="0"/>
              <a:t>“Keep this letter in a safe place.  You’ll need it to prepare your tax return.”</a:t>
            </a:r>
          </a:p>
          <a:p>
            <a:pPr lvl="1"/>
            <a:r>
              <a:rPr lang="en-US" dirty="0"/>
              <a:t>Will receive </a:t>
            </a:r>
            <a:r>
              <a:rPr lang="en-US" u="sng" dirty="0"/>
              <a:t>new IP PIN each </a:t>
            </a:r>
            <a:r>
              <a:rPr lang="en-US" dirty="0"/>
              <a:t>year as long as indicator remains on account (usually 3 years)</a:t>
            </a:r>
          </a:p>
          <a:p>
            <a:pPr lvl="1"/>
            <a:r>
              <a:rPr lang="en-US" dirty="0"/>
              <a:t>Your assigned 2018 IP PIN is: [ </a:t>
            </a:r>
            <a:r>
              <a:rPr lang="en-US" dirty="0" err="1"/>
              <a:t>xxxxxx</a:t>
            </a:r>
            <a:r>
              <a:rPr lang="en-US" dirty="0"/>
              <a:t>  ]</a:t>
            </a:r>
          </a:p>
          <a:p>
            <a:pPr lvl="1"/>
            <a:r>
              <a:rPr lang="en-US" dirty="0"/>
              <a:t>If you don’t have to file a tax return, you won’t need to use your IP PIN.  We still protect your account from fraudulent filing. </a:t>
            </a:r>
          </a:p>
        </p:txBody>
      </p:sp>
      <p:sp>
        <p:nvSpPr>
          <p:cNvPr id="2" name="Title 1"/>
          <p:cNvSpPr>
            <a:spLocks noGrp="1"/>
          </p:cNvSpPr>
          <p:nvPr>
            <p:ph type="title"/>
          </p:nvPr>
        </p:nvSpPr>
        <p:spPr/>
        <p:txBody>
          <a:bodyPr/>
          <a:lstStyle/>
          <a:p>
            <a:r>
              <a:rPr lang="en-US"/>
              <a:t>Identity Theft – CPO1A Notice</a:t>
            </a:r>
            <a:endParaRPr lang="en-US" dirty="0"/>
          </a:p>
        </p:txBody>
      </p:sp>
    </p:spTree>
    <p:extLst>
      <p:ext uri="{BB962C8B-B14F-4D97-AF65-F5344CB8AC3E}">
        <p14:creationId xmlns:p14="http://schemas.microsoft.com/office/powerpoint/2010/main" val="1251403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 of Shares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60</a:t>
            </a:fld>
            <a:endParaRPr lang="en-US" altLang="en-US"/>
          </a:p>
        </p:txBody>
      </p:sp>
      <p:sp>
        <p:nvSpPr>
          <p:cNvPr id="4099" name="Rectangle 3"/>
          <p:cNvSpPr>
            <a:spLocks noGrp="1" noChangeArrowheads="1"/>
          </p:cNvSpPr>
          <p:nvPr>
            <p:ph sz="quarter" idx="12"/>
          </p:nvPr>
        </p:nvSpPr>
        <p:spPr/>
        <p:txBody>
          <a:bodyPr>
            <a:normAutofit fontScale="77500" lnSpcReduction="20000"/>
          </a:bodyPr>
          <a:lstStyle/>
          <a:p>
            <a:r>
              <a:rPr lang="en-US" altLang="en-US" dirty="0"/>
              <a:t>Cost – amount originally paid</a:t>
            </a:r>
          </a:p>
          <a:p>
            <a:r>
              <a:rPr lang="en-US" altLang="en-US" dirty="0"/>
              <a:t>Adjustments to basis* (of shares)</a:t>
            </a:r>
          </a:p>
          <a:p>
            <a:pPr lvl="1"/>
            <a:r>
              <a:rPr lang="en-US" altLang="en-US" dirty="0"/>
              <a:t>Purchase expenses (commissions)</a:t>
            </a:r>
          </a:p>
          <a:p>
            <a:pPr lvl="1"/>
            <a:r>
              <a:rPr lang="en-US" altLang="en-US" dirty="0"/>
              <a:t>Sale expenses, if not already used to reduce proceeds</a:t>
            </a:r>
          </a:p>
          <a:p>
            <a:pPr lvl="1"/>
            <a:r>
              <a:rPr lang="en-US" altLang="en-US" dirty="0"/>
              <a:t>Non-dividend distributions</a:t>
            </a:r>
          </a:p>
          <a:p>
            <a:r>
              <a:rPr lang="en-US" altLang="en-US" dirty="0"/>
              <a:t>Broker’s requirement to report basis </a:t>
            </a:r>
          </a:p>
          <a:p>
            <a:pPr lvl="1"/>
            <a:r>
              <a:rPr lang="en-US" altLang="en-US" dirty="0"/>
              <a:t>(</a:t>
            </a:r>
            <a:r>
              <a:rPr lang="en-US" altLang="en-US" dirty="0">
                <a:hlinkClick r:id="rId3" action="ppaction://hlinksldjump"/>
              </a:rPr>
              <a:t>“covered” shares discussed later</a:t>
            </a:r>
            <a:r>
              <a:rPr lang="en-US" altLang="en-US" dirty="0"/>
              <a:t>)</a:t>
            </a:r>
          </a:p>
          <a:p>
            <a:pPr lvl="1"/>
            <a:endParaRPr lang="en-US" altLang="en-US" dirty="0"/>
          </a:p>
          <a:p>
            <a:pPr marL="0" indent="0">
              <a:buNone/>
            </a:pPr>
            <a:r>
              <a:rPr lang="en-US" altLang="en-US" dirty="0"/>
              <a:t>* Basis is term generically used for cost or adjusted basis</a:t>
            </a:r>
          </a:p>
          <a:p>
            <a:pPr lvl="1"/>
            <a:endParaRPr lang="en-US" altLang="en-US" dirty="0"/>
          </a:p>
        </p:txBody>
      </p:sp>
    </p:spTree>
    <p:extLst>
      <p:ext uri="{BB962C8B-B14F-4D97-AF65-F5344CB8AC3E}">
        <p14:creationId xmlns:p14="http://schemas.microsoft.com/office/powerpoint/2010/main" val="2989799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61</a:t>
            </a:fld>
            <a:endParaRPr lang="en-US" altLang="en-US"/>
          </a:p>
        </p:txBody>
      </p:sp>
      <p:sp>
        <p:nvSpPr>
          <p:cNvPr id="4099" name="Rectangle 3"/>
          <p:cNvSpPr>
            <a:spLocks noGrp="1" noChangeArrowheads="1"/>
          </p:cNvSpPr>
          <p:nvPr>
            <p:ph sz="quarter" idx="12"/>
          </p:nvPr>
        </p:nvSpPr>
        <p:spPr/>
        <p:txBody>
          <a:bodyPr>
            <a:normAutofit/>
          </a:bodyPr>
          <a:lstStyle/>
          <a:p>
            <a:r>
              <a:rPr lang="en-US" altLang="en-US" dirty="0"/>
              <a:t>What if basis is unknown</a:t>
            </a:r>
          </a:p>
          <a:p>
            <a:pPr lvl="1"/>
            <a:r>
              <a:rPr lang="en-US" altLang="en-US" dirty="0"/>
              <a:t>Taxpayer could establish basis if knows when it was acquired</a:t>
            </a:r>
          </a:p>
          <a:p>
            <a:pPr lvl="2">
              <a:buClr>
                <a:schemeClr val="accent2">
                  <a:lumMod val="50000"/>
                </a:schemeClr>
              </a:buClr>
            </a:pPr>
            <a:r>
              <a:rPr lang="en-US" altLang="en-US" dirty="0"/>
              <a:t>Watch out for dividend reinvestment, intervening splits, mergers, etc.</a:t>
            </a:r>
          </a:p>
          <a:p>
            <a:pPr lvl="1"/>
            <a:r>
              <a:rPr lang="en-US" altLang="en-US" dirty="0"/>
              <a:t>IRS rule: report zero as basis if taxpayer doesn’t have any information</a:t>
            </a:r>
          </a:p>
          <a:p>
            <a:endParaRPr lang="en-US" altLang="en-US" dirty="0"/>
          </a:p>
          <a:p>
            <a:pPr lvl="1"/>
            <a:endParaRPr lang="en-US" altLang="en-US" dirty="0"/>
          </a:p>
        </p:txBody>
      </p:sp>
    </p:spTree>
    <p:extLst>
      <p:ext uri="{BB962C8B-B14F-4D97-AF65-F5344CB8AC3E}">
        <p14:creationId xmlns:p14="http://schemas.microsoft.com/office/powerpoint/2010/main" val="1870735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62</a:t>
            </a:fld>
            <a:endParaRPr lang="en-US" altLang="en-US"/>
          </a:p>
        </p:txBody>
      </p:sp>
      <p:sp>
        <p:nvSpPr>
          <p:cNvPr id="4099" name="Rectangle 3"/>
          <p:cNvSpPr>
            <a:spLocks noGrp="1" noChangeArrowheads="1"/>
          </p:cNvSpPr>
          <p:nvPr>
            <p:ph sz="quarter" idx="12"/>
          </p:nvPr>
        </p:nvSpPr>
        <p:spPr/>
        <p:txBody>
          <a:bodyPr>
            <a:normAutofit/>
          </a:bodyPr>
          <a:lstStyle/>
          <a:p>
            <a:r>
              <a:rPr lang="en-US" altLang="en-US" dirty="0"/>
              <a:t>What if there are multiple buys</a:t>
            </a:r>
          </a:p>
          <a:p>
            <a:pPr lvl="1"/>
            <a:r>
              <a:rPr lang="en-US" altLang="en-US" dirty="0"/>
              <a:t>For shares, each buy is called a “lot”</a:t>
            </a:r>
          </a:p>
          <a:p>
            <a:pPr lvl="1"/>
            <a:r>
              <a:rPr lang="en-US" altLang="en-US" dirty="0"/>
              <a:t>Normally track basis by unit or by “lot”</a:t>
            </a:r>
          </a:p>
          <a:p>
            <a:pPr lvl="1"/>
            <a:r>
              <a:rPr lang="en-US" altLang="en-US" dirty="0"/>
              <a:t>Example</a:t>
            </a:r>
          </a:p>
          <a:p>
            <a:pPr lvl="2"/>
            <a:r>
              <a:rPr lang="en-US" altLang="en-US" dirty="0"/>
              <a:t>1st lot: Buy 100 shares of IBM 1/1/2001</a:t>
            </a:r>
          </a:p>
          <a:p>
            <a:pPr lvl="2"/>
            <a:r>
              <a:rPr lang="en-US" altLang="en-US" dirty="0"/>
              <a:t>2nd lot: Buy 200 more shares of IBM 7/1/2001</a:t>
            </a:r>
          </a:p>
          <a:p>
            <a:pPr lvl="1"/>
            <a:endParaRPr lang="en-US" altLang="en-US" dirty="0"/>
          </a:p>
        </p:txBody>
      </p:sp>
    </p:spTree>
    <p:extLst>
      <p:ext uri="{BB962C8B-B14F-4D97-AF65-F5344CB8AC3E}">
        <p14:creationId xmlns:p14="http://schemas.microsoft.com/office/powerpoint/2010/main" val="785689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63</a:t>
            </a:fld>
            <a:endParaRPr lang="en-US" altLang="en-US"/>
          </a:p>
        </p:txBody>
      </p:sp>
      <p:sp>
        <p:nvSpPr>
          <p:cNvPr id="27651" name="Rectangle 3"/>
          <p:cNvSpPr>
            <a:spLocks noGrp="1" noChangeArrowheads="1"/>
          </p:cNvSpPr>
          <p:nvPr>
            <p:ph sz="quarter" idx="12"/>
          </p:nvPr>
        </p:nvSpPr>
        <p:spPr/>
        <p:txBody>
          <a:bodyPr>
            <a:normAutofit/>
          </a:bodyPr>
          <a:lstStyle/>
          <a:p>
            <a:r>
              <a:rPr lang="en-US" altLang="en-US" dirty="0"/>
              <a:t>For all shares</a:t>
            </a:r>
          </a:p>
          <a:p>
            <a:pPr lvl="1"/>
            <a:r>
              <a:rPr lang="en-US" altLang="en-US" dirty="0"/>
              <a:t>Which lot (or part of a lot) was sold</a:t>
            </a:r>
          </a:p>
          <a:p>
            <a:pPr lvl="2"/>
            <a:r>
              <a:rPr lang="en-US" altLang="en-US" dirty="0"/>
              <a:t>First-in first-out method (default method)</a:t>
            </a:r>
          </a:p>
          <a:p>
            <a:pPr lvl="2"/>
            <a:r>
              <a:rPr lang="en-US" altLang="en-US" dirty="0"/>
              <a:t>Specific identification method (taxpayer picks which shares were sold at the time of sale)</a:t>
            </a:r>
          </a:p>
          <a:p>
            <a:pPr lvl="1"/>
            <a:r>
              <a:rPr lang="en-US" altLang="en-US" dirty="0"/>
              <a:t>Important if shares bought at different times had different prices</a:t>
            </a:r>
          </a:p>
          <a:p>
            <a:pPr lvl="2"/>
            <a:r>
              <a:rPr lang="en-US" altLang="en-US" dirty="0"/>
              <a:t>May affect long or short status</a:t>
            </a:r>
          </a:p>
        </p:txBody>
      </p:sp>
    </p:spTree>
    <p:extLst>
      <p:ext uri="{BB962C8B-B14F-4D97-AF65-F5344CB8AC3E}">
        <p14:creationId xmlns:p14="http://schemas.microsoft.com/office/powerpoint/2010/main" val="89957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 – Gifts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64</a:t>
            </a:fld>
            <a:endParaRPr lang="en-US" altLang="en-US"/>
          </a:p>
        </p:txBody>
      </p:sp>
      <p:sp>
        <p:nvSpPr>
          <p:cNvPr id="24579" name="Rectangle 3"/>
          <p:cNvSpPr>
            <a:spLocks noGrp="1" noChangeArrowheads="1"/>
          </p:cNvSpPr>
          <p:nvPr>
            <p:ph sz="quarter" idx="12"/>
          </p:nvPr>
        </p:nvSpPr>
        <p:spPr/>
        <p:txBody>
          <a:bodyPr>
            <a:normAutofit fontScale="85000" lnSpcReduction="10000"/>
          </a:bodyPr>
          <a:lstStyle/>
          <a:p>
            <a:r>
              <a:rPr lang="en-US" altLang="en-US" dirty="0"/>
              <a:t>Property received as gift</a:t>
            </a:r>
          </a:p>
          <a:p>
            <a:pPr lvl="1"/>
            <a:r>
              <a:rPr lang="en-US" altLang="en-US" dirty="0"/>
              <a:t>Must know basis in the hands of donor</a:t>
            </a:r>
          </a:p>
          <a:p>
            <a:pPr lvl="1"/>
            <a:r>
              <a:rPr lang="en-US" altLang="en-US" dirty="0"/>
              <a:t>Must know fair market value on day of gift</a:t>
            </a:r>
          </a:p>
          <a:p>
            <a:r>
              <a:rPr lang="en-US" altLang="en-US" dirty="0"/>
              <a:t>Which to use? </a:t>
            </a:r>
          </a:p>
          <a:p>
            <a:r>
              <a:rPr lang="en-US" altLang="en-US" dirty="0"/>
              <a:t>Depends on which is higher and whether computing gain or loss</a:t>
            </a:r>
          </a:p>
          <a:p>
            <a:endParaRPr lang="en-US" altLang="en-US" dirty="0"/>
          </a:p>
          <a:p>
            <a:pPr>
              <a:buFont typeface="Wingdings" panose="05000000000000000000" pitchFamily="2" charset="2"/>
              <a:buChar char="Ø"/>
            </a:pPr>
            <a:r>
              <a:rPr lang="en-US" altLang="en-US" dirty="0"/>
              <a:t>Taxpayer needs to provide basis or be referred to paid preparer</a:t>
            </a:r>
          </a:p>
        </p:txBody>
      </p:sp>
    </p:spTree>
    <p:extLst>
      <p:ext uri="{BB962C8B-B14F-4D97-AF65-F5344CB8AC3E}">
        <p14:creationId xmlns:p14="http://schemas.microsoft.com/office/powerpoint/2010/main" val="2483694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What is the Basis – Inherited</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65</a:t>
            </a:fld>
            <a:endParaRPr lang="en-US" altLang="en-US"/>
          </a:p>
        </p:txBody>
      </p:sp>
      <p:sp>
        <p:nvSpPr>
          <p:cNvPr id="25603" name="Rectangle 3"/>
          <p:cNvSpPr>
            <a:spLocks noGrp="1" noChangeArrowheads="1"/>
          </p:cNvSpPr>
          <p:nvPr>
            <p:ph sz="quarter" idx="12"/>
          </p:nvPr>
        </p:nvSpPr>
        <p:spPr/>
        <p:txBody>
          <a:bodyPr>
            <a:normAutofit fontScale="92500" lnSpcReduction="10000"/>
          </a:bodyPr>
          <a:lstStyle/>
          <a:p>
            <a:pPr>
              <a:lnSpc>
                <a:spcPct val="110000"/>
              </a:lnSpc>
            </a:pPr>
            <a:r>
              <a:rPr lang="en-US" altLang="en-US" dirty="0"/>
              <a:t>Inherited Property</a:t>
            </a:r>
          </a:p>
          <a:p>
            <a:pPr lvl="1">
              <a:lnSpc>
                <a:spcPct val="110000"/>
              </a:lnSpc>
            </a:pPr>
            <a:r>
              <a:rPr lang="en-US" altLang="en-US" dirty="0"/>
              <a:t>From decedent who died before or after 2010, but not in 2010</a:t>
            </a:r>
          </a:p>
          <a:p>
            <a:pPr lvl="2">
              <a:lnSpc>
                <a:spcPct val="110000"/>
              </a:lnSpc>
            </a:pPr>
            <a:r>
              <a:rPr lang="en-US" altLang="en-US" dirty="0"/>
              <a:t>Fair Market Value (FMV) </a:t>
            </a:r>
          </a:p>
          <a:p>
            <a:pPr lvl="3">
              <a:lnSpc>
                <a:spcPct val="110000"/>
              </a:lnSpc>
            </a:pPr>
            <a:r>
              <a:rPr lang="en-US" altLang="en-US" dirty="0"/>
              <a:t>On date of death -OR-</a:t>
            </a:r>
          </a:p>
          <a:p>
            <a:pPr lvl="3">
              <a:lnSpc>
                <a:spcPct val="110000"/>
              </a:lnSpc>
            </a:pPr>
            <a:r>
              <a:rPr lang="en-US" altLang="en-US" dirty="0"/>
              <a:t>On alternate valuation date, if elected by estate</a:t>
            </a:r>
          </a:p>
          <a:p>
            <a:pPr lvl="2">
              <a:lnSpc>
                <a:spcPct val="110000"/>
              </a:lnSpc>
            </a:pPr>
            <a:r>
              <a:rPr lang="en-US" altLang="en-US" dirty="0"/>
              <a:t>Taxpayer needs to provide basis or be referred to paid preparer</a:t>
            </a:r>
          </a:p>
          <a:p>
            <a:pPr lvl="1">
              <a:lnSpc>
                <a:spcPct val="110000"/>
              </a:lnSpc>
            </a:pPr>
            <a:r>
              <a:rPr lang="en-US" altLang="en-US" dirty="0"/>
              <a:t>Always long term </a:t>
            </a:r>
          </a:p>
          <a:p>
            <a:pPr lvl="1">
              <a:lnSpc>
                <a:spcPct val="110000"/>
              </a:lnSpc>
            </a:pPr>
            <a:r>
              <a:rPr lang="en-US" altLang="en-US" dirty="0"/>
              <a:t>Use “Inherited – Long Term” in TaxSlayer, Date </a:t>
            </a:r>
            <a:br>
              <a:rPr lang="en-US" altLang="en-US" dirty="0"/>
            </a:br>
            <a:r>
              <a:rPr lang="en-US" altLang="en-US" dirty="0"/>
              <a:t>Acquired dropdown selection</a:t>
            </a:r>
          </a:p>
        </p:txBody>
      </p:sp>
    </p:spTree>
    <p:extLst>
      <p:ext uri="{BB962C8B-B14F-4D97-AF65-F5344CB8AC3E}">
        <p14:creationId xmlns:p14="http://schemas.microsoft.com/office/powerpoint/2010/main" val="87634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What is the Basis – Inherited</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66</a:t>
            </a:fld>
            <a:endParaRPr lang="en-US" altLang="en-US"/>
          </a:p>
        </p:txBody>
      </p:sp>
      <p:sp>
        <p:nvSpPr>
          <p:cNvPr id="25603" name="Rectangle 3"/>
          <p:cNvSpPr>
            <a:spLocks noGrp="1" noChangeArrowheads="1"/>
          </p:cNvSpPr>
          <p:nvPr>
            <p:ph sz="quarter" idx="12"/>
          </p:nvPr>
        </p:nvSpPr>
        <p:spPr/>
        <p:txBody>
          <a:bodyPr>
            <a:normAutofit/>
          </a:bodyPr>
          <a:lstStyle/>
          <a:p>
            <a:r>
              <a:rPr lang="en-US" altLang="en-US" dirty="0"/>
              <a:t>Inherited Property</a:t>
            </a:r>
          </a:p>
          <a:p>
            <a:pPr lvl="1"/>
            <a:r>
              <a:rPr lang="en-US" altLang="en-US" dirty="0"/>
              <a:t>From decedent who died in 2010</a:t>
            </a:r>
          </a:p>
          <a:p>
            <a:pPr lvl="2"/>
            <a:r>
              <a:rPr lang="en-US" altLang="en-US" dirty="0"/>
              <a:t>Usually fair market value on date of death (Inherited – Long Term)</a:t>
            </a:r>
          </a:p>
          <a:p>
            <a:pPr lvl="2"/>
            <a:r>
              <a:rPr lang="en-US" altLang="en-US" dirty="0"/>
              <a:t>Special election by estate</a:t>
            </a:r>
          </a:p>
          <a:p>
            <a:pPr lvl="3"/>
            <a:r>
              <a:rPr lang="en-US" altLang="en-US" dirty="0"/>
              <a:t>In-scope if basis provided on Form 8939 (received from estate)</a:t>
            </a:r>
          </a:p>
          <a:p>
            <a:pPr lvl="3"/>
            <a:r>
              <a:rPr lang="en-US" altLang="en-US" dirty="0"/>
              <a:t>Purchase date is same as decedent’s purchase date (shown on Form 8939)</a:t>
            </a:r>
          </a:p>
        </p:txBody>
      </p:sp>
    </p:spTree>
    <p:extLst>
      <p:ext uri="{BB962C8B-B14F-4D97-AF65-F5344CB8AC3E}">
        <p14:creationId xmlns:p14="http://schemas.microsoft.com/office/powerpoint/2010/main" val="330739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Holding Period – Long and Short Term</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67</a:t>
            </a:fld>
            <a:endParaRPr lang="en-US" altLang="en-US"/>
          </a:p>
        </p:txBody>
      </p:sp>
      <p:sp>
        <p:nvSpPr>
          <p:cNvPr id="3075" name="Rectangle 3"/>
          <p:cNvSpPr>
            <a:spLocks noGrp="1" noChangeArrowheads="1"/>
          </p:cNvSpPr>
          <p:nvPr>
            <p:ph sz="quarter" idx="12"/>
          </p:nvPr>
        </p:nvSpPr>
        <p:spPr/>
        <p:txBody>
          <a:bodyPr>
            <a:normAutofit fontScale="85000" lnSpcReduction="10000"/>
          </a:bodyPr>
          <a:lstStyle/>
          <a:p>
            <a:r>
              <a:rPr lang="en-US" altLang="en-US" dirty="0"/>
              <a:t>When did you buy it?  When did you sell it?</a:t>
            </a:r>
          </a:p>
          <a:p>
            <a:r>
              <a:rPr lang="en-US" altLang="en-US" dirty="0"/>
              <a:t>Always use “trade date” for securities (settlement date is later)</a:t>
            </a:r>
          </a:p>
          <a:p>
            <a:pPr lvl="1"/>
            <a:r>
              <a:rPr lang="en-US" altLang="en-US" dirty="0"/>
              <a:t>Begin counting the day </a:t>
            </a:r>
            <a:r>
              <a:rPr lang="en-US" altLang="en-US" b="1" u="sng" dirty="0"/>
              <a:t>after</a:t>
            </a:r>
            <a:r>
              <a:rPr lang="en-US" altLang="en-US" dirty="0"/>
              <a:t> the trade date and include the day of sale </a:t>
            </a:r>
          </a:p>
          <a:p>
            <a:pPr lvl="1"/>
            <a:r>
              <a:rPr lang="en-US" altLang="en-US" dirty="0"/>
              <a:t>Difference between buy date and sell date is the “holding period”</a:t>
            </a:r>
          </a:p>
          <a:p>
            <a:r>
              <a:rPr lang="en-US" altLang="en-US" dirty="0"/>
              <a:t>Long term = held more than one year</a:t>
            </a:r>
          </a:p>
          <a:p>
            <a:r>
              <a:rPr lang="en-US" altLang="en-US" dirty="0"/>
              <a:t>Short term = held for one year or less</a:t>
            </a:r>
          </a:p>
          <a:p>
            <a:endParaRPr lang="en-US" altLang="en-US" dirty="0"/>
          </a:p>
        </p:txBody>
      </p:sp>
    </p:spTree>
    <p:extLst>
      <p:ext uri="{BB962C8B-B14F-4D97-AF65-F5344CB8AC3E}">
        <p14:creationId xmlns:p14="http://schemas.microsoft.com/office/powerpoint/2010/main" val="123306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en-US" dirty="0"/>
              <a:t>Holding Period – Long and Short Term</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68</a:t>
            </a:fld>
            <a:endParaRPr lang="en-US" altLang="en-US"/>
          </a:p>
        </p:txBody>
      </p:sp>
      <p:sp>
        <p:nvSpPr>
          <p:cNvPr id="3075" name="Rectangle 3"/>
          <p:cNvSpPr>
            <a:spLocks noGrp="1" noChangeArrowheads="1"/>
          </p:cNvSpPr>
          <p:nvPr>
            <p:ph sz="quarter" idx="12"/>
          </p:nvPr>
        </p:nvSpPr>
        <p:spPr/>
        <p:txBody>
          <a:bodyPr>
            <a:normAutofit/>
          </a:bodyPr>
          <a:lstStyle/>
          <a:p>
            <a:r>
              <a:rPr lang="en-US" altLang="en-US" dirty="0"/>
              <a:t>Good news:  TaxSlayer does date arithmetic!</a:t>
            </a:r>
          </a:p>
          <a:p>
            <a:endParaRPr lang="en-US" altLang="en-US" dirty="0"/>
          </a:p>
          <a:p>
            <a:endParaRPr lang="en-US" altLang="en-US" dirty="0"/>
          </a:p>
          <a:p>
            <a:r>
              <a:rPr lang="en-US" altLang="en-US" dirty="0"/>
              <a:t>In TaxSlayer, be sure to carefully enter dates</a:t>
            </a:r>
          </a:p>
        </p:txBody>
      </p:sp>
      <p:pic>
        <p:nvPicPr>
          <p:cNvPr id="481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6888" y="251460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73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Sales Price?</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69</a:t>
            </a:fld>
            <a:endParaRPr lang="en-US" altLang="en-US"/>
          </a:p>
        </p:txBody>
      </p:sp>
      <p:sp>
        <p:nvSpPr>
          <p:cNvPr id="29699" name="Content Placeholder 2"/>
          <p:cNvSpPr>
            <a:spLocks noGrp="1"/>
          </p:cNvSpPr>
          <p:nvPr>
            <p:ph sz="quarter" idx="12"/>
          </p:nvPr>
        </p:nvSpPr>
        <p:spPr/>
        <p:txBody>
          <a:bodyPr>
            <a:normAutofit lnSpcReduction="10000"/>
          </a:bodyPr>
          <a:lstStyle/>
          <a:p>
            <a:r>
              <a:rPr lang="en-US" altLang="en-US" dirty="0"/>
              <a:t>Gross proceeds (sales price)</a:t>
            </a:r>
          </a:p>
          <a:p>
            <a:pPr lvl="1"/>
            <a:r>
              <a:rPr lang="en-US" altLang="en-US" dirty="0"/>
              <a:t>Not reduced for expenses of sale</a:t>
            </a:r>
          </a:p>
          <a:p>
            <a:pPr lvl="1"/>
            <a:r>
              <a:rPr lang="en-US" altLang="en-US" dirty="0"/>
              <a:t>Taxpayer allowed to adjust profit/loss to reflect sales expenses</a:t>
            </a:r>
          </a:p>
          <a:p>
            <a:r>
              <a:rPr lang="en-US" altLang="en-US" dirty="0"/>
              <a:t>Net proceeds</a:t>
            </a:r>
          </a:p>
          <a:p>
            <a:pPr lvl="1"/>
            <a:r>
              <a:rPr lang="en-US" altLang="en-US" dirty="0"/>
              <a:t>Already reduced for expenses of sale, so use as is</a:t>
            </a:r>
          </a:p>
          <a:p>
            <a:r>
              <a:rPr lang="en-US" altLang="en-US" dirty="0"/>
              <a:t>1099-B specifies method used			   </a:t>
            </a:r>
          </a:p>
        </p:txBody>
      </p:sp>
    </p:spTree>
    <p:extLst>
      <p:ext uri="{BB962C8B-B14F-4D97-AF65-F5344CB8AC3E}">
        <p14:creationId xmlns:p14="http://schemas.microsoft.com/office/powerpoint/2010/main" val="4706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Effect transition="in" filter="fade">
                                      <p:cBhvr>
                                        <p:cTn id="7" dur="500"/>
                                        <p:tgtEl>
                                          <p:spTgt spid="29699">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4" end="4"/>
                                            </p:txEl>
                                          </p:spTgt>
                                        </p:tgtEl>
                                        <p:attrNameLst>
                                          <p:attrName>style.visibility</p:attrName>
                                        </p:attrNameLst>
                                      </p:cBhvr>
                                      <p:to>
                                        <p:strVal val="visible"/>
                                      </p:to>
                                    </p:set>
                                    <p:animEffect transition="in" filter="fade">
                                      <p:cBhvr>
                                        <p:cTn id="10" dur="500"/>
                                        <p:tgtEl>
                                          <p:spTgt spid="296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animEffect transition="in" filter="fade">
                                      <p:cBhvr>
                                        <p:cTn id="15"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7</a:t>
            </a:fld>
            <a:endParaRPr lang="en-US" altLang="en-US"/>
          </a:p>
        </p:txBody>
      </p:sp>
      <p:sp>
        <p:nvSpPr>
          <p:cNvPr id="3" name="Content Placeholder 2"/>
          <p:cNvSpPr>
            <a:spLocks noGrp="1"/>
          </p:cNvSpPr>
          <p:nvPr>
            <p:ph sz="quarter" idx="12"/>
          </p:nvPr>
        </p:nvSpPr>
        <p:spPr/>
        <p:txBody>
          <a:bodyPr/>
          <a:lstStyle/>
          <a:p>
            <a:r>
              <a:rPr lang="en-US" altLang="en-US" dirty="0"/>
              <a:t>ID Theft Toll-free Hotline</a:t>
            </a:r>
            <a:r>
              <a:rPr lang="en-US" altLang="en-US" dirty="0">
                <a:solidFill>
                  <a:srgbClr val="FF0000"/>
                </a:solidFill>
              </a:rPr>
              <a:t> 800-908-4490</a:t>
            </a:r>
          </a:p>
          <a:p>
            <a:pPr lvl="1"/>
            <a:r>
              <a:rPr lang="en-US" altLang="en-US" dirty="0"/>
              <a:t>If taxpayer received IP PIN but lost it </a:t>
            </a:r>
          </a:p>
          <a:p>
            <a:pPr lvl="1"/>
            <a:r>
              <a:rPr lang="en-US" altLang="en-US" dirty="0"/>
              <a:t>For ID Theft victims who have previously been in contact with the IRS and have not achieved a resolution</a:t>
            </a:r>
          </a:p>
          <a:p>
            <a:pPr lvl="1"/>
            <a:r>
              <a:rPr lang="en-US" altLang="en-US" dirty="0"/>
              <a:t>The IRS will not provide the IP PIN over the phone</a:t>
            </a:r>
          </a:p>
          <a:p>
            <a:pPr lvl="1"/>
            <a:r>
              <a:rPr lang="en-US" altLang="en-US" dirty="0"/>
              <a:t>If taxpayer is unable to obtain their IP PIN - IRS guidance is to file a paper return</a:t>
            </a:r>
          </a:p>
        </p:txBody>
      </p:sp>
      <p:sp>
        <p:nvSpPr>
          <p:cNvPr id="2" name="Title 1"/>
          <p:cNvSpPr>
            <a:spLocks noGrp="1"/>
          </p:cNvSpPr>
          <p:nvPr>
            <p:ph type="title"/>
          </p:nvPr>
        </p:nvSpPr>
        <p:spPr/>
        <p:txBody>
          <a:bodyPr/>
          <a:lstStyle/>
          <a:p>
            <a:r>
              <a:rPr lang="en-US"/>
              <a:t>Identity Theft - Hotline</a:t>
            </a:r>
            <a:endParaRPr lang="en-US" dirty="0"/>
          </a:p>
        </p:txBody>
      </p:sp>
    </p:spTree>
    <p:extLst>
      <p:ext uri="{BB962C8B-B14F-4D97-AF65-F5344CB8AC3E}">
        <p14:creationId xmlns:p14="http://schemas.microsoft.com/office/powerpoint/2010/main" val="15822939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Sales of Securities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70</a:t>
            </a:fld>
            <a:endParaRPr lang="en-US" altLang="en-US"/>
          </a:p>
        </p:txBody>
      </p:sp>
      <p:sp>
        <p:nvSpPr>
          <p:cNvPr id="47107" name="Content Placeholder 2"/>
          <p:cNvSpPr>
            <a:spLocks noGrp="1"/>
          </p:cNvSpPr>
          <p:nvPr>
            <p:ph sz="quarter" idx="12"/>
          </p:nvPr>
        </p:nvSpPr>
        <p:spPr/>
        <p:txBody>
          <a:bodyPr>
            <a:normAutofit/>
          </a:bodyPr>
          <a:lstStyle/>
          <a:p>
            <a:r>
              <a:rPr lang="en-US" altLang="en-US" dirty="0"/>
              <a:t>The “payer” prepares the report</a:t>
            </a:r>
          </a:p>
          <a:p>
            <a:pPr lvl="1"/>
            <a:r>
              <a:rPr lang="en-US" altLang="en-US" dirty="0"/>
              <a:t>Brokerage</a:t>
            </a:r>
          </a:p>
          <a:p>
            <a:pPr lvl="1"/>
            <a:r>
              <a:rPr lang="en-US" altLang="en-US" dirty="0"/>
              <a:t>Mutual Fund</a:t>
            </a:r>
          </a:p>
          <a:p>
            <a:pPr lvl="1"/>
            <a:r>
              <a:rPr lang="en-US" altLang="en-US" dirty="0"/>
              <a:t>Corporation’s transfer agent (for shares held directly, not in brokerage)</a:t>
            </a:r>
          </a:p>
          <a:p>
            <a:pPr lvl="1"/>
            <a:r>
              <a:rPr lang="en-US" altLang="en-US" dirty="0"/>
              <a:t>Clearing house</a:t>
            </a:r>
          </a:p>
          <a:p>
            <a:r>
              <a:rPr lang="en-US" altLang="en-US" dirty="0"/>
              <a:t>Uses Form 1099-B or substitute</a:t>
            </a:r>
          </a:p>
        </p:txBody>
      </p:sp>
    </p:spTree>
    <p:extLst>
      <p:ext uri="{BB962C8B-B14F-4D97-AF65-F5344CB8AC3E}">
        <p14:creationId xmlns:p14="http://schemas.microsoft.com/office/powerpoint/2010/main" val="1185699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a:t>1099-B Requirements – </a:t>
            </a:r>
            <a:br>
              <a:rPr lang="en-US" altLang="en-US" dirty="0"/>
            </a:br>
            <a:r>
              <a:rPr lang="en-US" altLang="en-US" dirty="0"/>
              <a:t>All Transactions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71</a:t>
            </a:fld>
            <a:endParaRPr lang="en-US" altLang="en-US"/>
          </a:p>
        </p:txBody>
      </p:sp>
      <p:sp>
        <p:nvSpPr>
          <p:cNvPr id="59395" name="Rectangle 3"/>
          <p:cNvSpPr>
            <a:spLocks noGrp="1" noChangeArrowheads="1"/>
          </p:cNvSpPr>
          <p:nvPr>
            <p:ph sz="quarter" idx="12"/>
          </p:nvPr>
        </p:nvSpPr>
        <p:spPr/>
        <p:txBody>
          <a:bodyPr>
            <a:normAutofit lnSpcReduction="10000"/>
          </a:bodyPr>
          <a:lstStyle/>
          <a:p>
            <a:r>
              <a:rPr lang="en-US" altLang="en-US" dirty="0"/>
              <a:t>Payer must report:</a:t>
            </a:r>
          </a:p>
          <a:p>
            <a:pPr lvl="1"/>
            <a:r>
              <a:rPr lang="en-US" altLang="en-US" dirty="0"/>
              <a:t>Proceeds (gross or net)</a:t>
            </a:r>
          </a:p>
          <a:p>
            <a:pPr lvl="1"/>
            <a:r>
              <a:rPr lang="en-US" altLang="en-US" dirty="0"/>
              <a:t>Date of transaction</a:t>
            </a:r>
          </a:p>
          <a:p>
            <a:pPr lvl="1"/>
            <a:r>
              <a:rPr lang="en-US" altLang="en-US" dirty="0"/>
              <a:t>Description and quantity of securities sold</a:t>
            </a:r>
          </a:p>
          <a:p>
            <a:r>
              <a:rPr lang="en-US" altLang="en-US" dirty="0"/>
              <a:t>May need to report more information if securities sold are considered “covered securities”</a:t>
            </a:r>
          </a:p>
          <a:p>
            <a:pPr lvl="1"/>
            <a:r>
              <a:rPr lang="en-US" altLang="en-US" dirty="0"/>
              <a:t>Securities acquired after certain dates in 2011-2013, depending on the type of security</a:t>
            </a:r>
          </a:p>
          <a:p>
            <a:pPr lvl="1"/>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275650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a:t>1099-B Requirements – </a:t>
            </a:r>
            <a:br>
              <a:rPr lang="en-US" altLang="en-US" dirty="0"/>
            </a:br>
            <a:r>
              <a:rPr lang="en-US" altLang="en-US" dirty="0"/>
              <a:t>Covered Transactions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72</a:t>
            </a:fld>
            <a:endParaRPr lang="en-US" altLang="en-US"/>
          </a:p>
        </p:txBody>
      </p:sp>
      <p:sp>
        <p:nvSpPr>
          <p:cNvPr id="51203" name="Rectangle 3"/>
          <p:cNvSpPr>
            <a:spLocks noGrp="1" noChangeArrowheads="1"/>
          </p:cNvSpPr>
          <p:nvPr>
            <p:ph sz="quarter" idx="12"/>
          </p:nvPr>
        </p:nvSpPr>
        <p:spPr>
          <a:xfrm>
            <a:off x="1278833" y="1524000"/>
            <a:ext cx="9753600" cy="4572000"/>
          </a:xfrm>
        </p:spPr>
        <p:txBody>
          <a:bodyPr>
            <a:normAutofit fontScale="92500" lnSpcReduction="10000"/>
          </a:bodyPr>
          <a:lstStyle/>
          <a:p>
            <a:r>
              <a:rPr lang="en-US" altLang="en-US" dirty="0"/>
              <a:t>If securities sold were “covered securities,” payer must also report:</a:t>
            </a:r>
          </a:p>
          <a:p>
            <a:pPr lvl="1"/>
            <a:r>
              <a:rPr lang="en-US" altLang="en-US" dirty="0"/>
              <a:t>Cost or other basis </a:t>
            </a:r>
          </a:p>
          <a:p>
            <a:pPr lvl="1"/>
            <a:r>
              <a:rPr lang="en-US" altLang="en-US" dirty="0"/>
              <a:t>Whether gain or loss is short-term or long-term</a:t>
            </a:r>
          </a:p>
          <a:p>
            <a:pPr lvl="1"/>
            <a:r>
              <a:rPr lang="en-US" altLang="en-US" dirty="0"/>
              <a:t>A code and adjustment amount, e.g. W for wash sale and amount of loss to disallow</a:t>
            </a:r>
          </a:p>
          <a:p>
            <a:r>
              <a:rPr lang="en-US" altLang="en-US" dirty="0"/>
              <a:t>Not required for non-covered securities</a:t>
            </a:r>
          </a:p>
          <a:p>
            <a:pPr lvl="1">
              <a:tabLst>
                <a:tab pos="2571750" algn="l"/>
              </a:tabLst>
            </a:pPr>
            <a:r>
              <a:rPr lang="en-US" altLang="en-US" dirty="0"/>
              <a:t>Some payers still report cost to taxpayer, even though they are not required to report to IRS.  Ask taxpayer to confirm cost provided</a:t>
            </a:r>
          </a:p>
        </p:txBody>
      </p:sp>
    </p:spTree>
    <p:extLst>
      <p:ext uri="{BB962C8B-B14F-4D97-AF65-F5344CB8AC3E}">
        <p14:creationId xmlns:p14="http://schemas.microsoft.com/office/powerpoint/2010/main" val="1195631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Consolidating Broker Transactions (per Pub 4012 Tab D)</a:t>
            </a:r>
          </a:p>
        </p:txBody>
      </p:sp>
      <p:sp>
        <p:nvSpPr>
          <p:cNvPr id="7" name="Footer Placeholder 6"/>
          <p:cNvSpPr>
            <a:spLocks noGrp="1"/>
          </p:cNvSpPr>
          <p:nvPr>
            <p:ph type="ftr" sz="quarter" idx="10"/>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1"/>
          </p:nvPr>
        </p:nvSpPr>
        <p:spPr/>
        <p:txBody>
          <a:bodyPr/>
          <a:lstStyle/>
          <a:p>
            <a:fld id="{CD72C349-D014-4633-AD31-112E8BCED269}" type="slidenum">
              <a:rPr lang="en-US" altLang="en-US" smtClean="0"/>
              <a:pPr/>
              <a:t>73</a:t>
            </a:fld>
            <a:endParaRPr lang="en-US" altLang="en-US"/>
          </a:p>
        </p:txBody>
      </p:sp>
      <p:sp>
        <p:nvSpPr>
          <p:cNvPr id="3" name="Content Placeholder 2"/>
          <p:cNvSpPr>
            <a:spLocks noGrp="1"/>
          </p:cNvSpPr>
          <p:nvPr>
            <p:ph sz="quarter" idx="12"/>
          </p:nvPr>
        </p:nvSpPr>
        <p:spPr>
          <a:xfrm>
            <a:off x="1278833" y="1371600"/>
            <a:ext cx="9753600" cy="4724400"/>
          </a:xfrm>
        </p:spPr>
        <p:txBody>
          <a:bodyPr/>
          <a:lstStyle/>
          <a:p>
            <a:r>
              <a:rPr lang="en-US" dirty="0"/>
              <a:t>If numerous capital gains transactions shown on brokerage statement, divide the transactions (brokerage statement usually reports each category separately</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155817"/>
              </p:ext>
            </p:extLst>
          </p:nvPr>
        </p:nvGraphicFramePr>
        <p:xfrm>
          <a:off x="1905000" y="3429000"/>
          <a:ext cx="7620000" cy="2699806"/>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389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D”</a:t>
                      </a:r>
                      <a:endParaRPr lang="en-US" sz="2800" dirty="0"/>
                    </a:p>
                  </a:txBody>
                  <a:tcPr/>
                </a:tc>
                <a:extLst>
                  <a:ext uri="{0D108BD9-81ED-4DB2-BD59-A6C34878D82A}">
                    <a16:rowId xmlns:a16="http://schemas.microsoft.com/office/drawing/2014/main" val="10000"/>
                  </a:ext>
                </a:extLst>
              </a:tr>
              <a:tr h="1277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not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B”</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not reported to the IRS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E”</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386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Consolidating Broker Transactions per Pub 4012 Tab D</a:t>
            </a:r>
          </a:p>
        </p:txBody>
      </p:sp>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74</a:t>
            </a:fld>
            <a:endParaRPr lang="en-US" altLang="en-US"/>
          </a:p>
        </p:txBody>
      </p:sp>
      <p:sp>
        <p:nvSpPr>
          <p:cNvPr id="3" name="Content Placeholder 2"/>
          <p:cNvSpPr>
            <a:spLocks noGrp="1"/>
          </p:cNvSpPr>
          <p:nvPr>
            <p:ph sz="quarter" idx="12"/>
          </p:nvPr>
        </p:nvSpPr>
        <p:spPr>
          <a:xfrm>
            <a:off x="1278833" y="1600200"/>
            <a:ext cx="9753600" cy="4184593"/>
          </a:xfrm>
        </p:spPr>
        <p:txBody>
          <a:bodyPr>
            <a:normAutofit fontScale="92500" lnSpcReduction="20000"/>
          </a:bodyPr>
          <a:lstStyle/>
          <a:p>
            <a:r>
              <a:rPr lang="en-US" dirty="0"/>
              <a:t>On TaxSlayer Capital Gains/Loss Worksheet, input </a:t>
            </a:r>
            <a:r>
              <a:rPr lang="en-US"/>
              <a:t>the summarized </a:t>
            </a:r>
            <a:r>
              <a:rPr lang="en-US" dirty="0"/>
              <a:t>sales price and adjusted cost basis for each box separately</a:t>
            </a:r>
          </a:p>
          <a:p>
            <a:r>
              <a:rPr lang="en-US" dirty="0"/>
              <a:t>Use “Various – Short Term or “Various – Long Term” as the date acquired</a:t>
            </a:r>
          </a:p>
          <a:p>
            <a:r>
              <a:rPr lang="en-US" dirty="0"/>
              <a:t>Use “adjustment explanation” to indicate that these are summarized transactions</a:t>
            </a:r>
          </a:p>
          <a:p>
            <a:pPr lvl="1"/>
            <a:r>
              <a:rPr lang="en-US" dirty="0"/>
              <a:t>Select: “Reporting Multiple Transactions on a Single Row” as adjustment reason.  Adjustment amount is 0 </a:t>
            </a:r>
          </a:p>
          <a:p>
            <a:endParaRPr lang="en-US" dirty="0"/>
          </a:p>
        </p:txBody>
      </p:sp>
    </p:spTree>
    <p:extLst>
      <p:ext uri="{BB962C8B-B14F-4D97-AF65-F5344CB8AC3E}">
        <p14:creationId xmlns:p14="http://schemas.microsoft.com/office/powerpoint/2010/main" val="16733439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dirty="0"/>
              <a:t> Capital Gains Calculations</a:t>
            </a:r>
          </a:p>
        </p:txBody>
      </p:sp>
      <p:sp>
        <p:nvSpPr>
          <p:cNvPr id="356355" name="Rectangle 3"/>
          <p:cNvSpPr>
            <a:spLocks noGrp="1" noChangeArrowheads="1"/>
          </p:cNvSpPr>
          <p:nvPr>
            <p:ph idx="1"/>
          </p:nvPr>
        </p:nvSpPr>
        <p:spPr/>
        <p:txBody>
          <a:bodyPr>
            <a:normAutofit/>
          </a:bodyPr>
          <a:lstStyle/>
          <a:p>
            <a:r>
              <a:rPr lang="en-US" altLang="en-US" sz="3400" dirty="0"/>
              <a:t> TaxSlayer does the following automatically:</a:t>
            </a:r>
          </a:p>
          <a:p>
            <a:pPr lvl="1"/>
            <a:r>
              <a:rPr lang="en-US" altLang="en-US" sz="3200" dirty="0"/>
              <a:t> Determines whether long/short term based on dates entered</a:t>
            </a:r>
          </a:p>
          <a:p>
            <a:pPr lvl="1"/>
            <a:r>
              <a:rPr lang="en-US" altLang="en-US" sz="3200" dirty="0"/>
              <a:t> Calculates taxable gain/loss</a:t>
            </a:r>
          </a:p>
          <a:p>
            <a:pPr lvl="1"/>
            <a:r>
              <a:rPr lang="en-US" altLang="en-US" sz="3200" dirty="0"/>
              <a:t> Calculates tax liability</a:t>
            </a:r>
          </a:p>
          <a:p>
            <a:pPr lvl="1"/>
            <a:r>
              <a:rPr lang="en-US" altLang="en-US" sz="3200" dirty="0"/>
              <a:t> Calculates capital loss carryover to next year</a:t>
            </a:r>
          </a:p>
          <a:p>
            <a:endParaRPr lang="en-US" altLang="en-US" dirty="0"/>
          </a:p>
          <a:p>
            <a:endParaRPr lang="en-US" altLang="en-US" dirty="0"/>
          </a:p>
        </p:txBody>
      </p:sp>
      <p:sp>
        <p:nvSpPr>
          <p:cNvPr id="3" name="Footer Placeholder 2"/>
          <p:cNvSpPr>
            <a:spLocks noGrp="1"/>
          </p:cNvSpPr>
          <p:nvPr>
            <p:ph type="ftr" sz="quarter" idx="3"/>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75</a:t>
            </a:fld>
            <a:endParaRPr lang="en-US" dirty="0"/>
          </a:p>
        </p:txBody>
      </p:sp>
    </p:spTree>
    <p:extLst>
      <p:ext uri="{BB962C8B-B14F-4D97-AF65-F5344CB8AC3E}">
        <p14:creationId xmlns:p14="http://schemas.microsoft.com/office/powerpoint/2010/main" val="43247026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Net Capital Gain or Loss</a:t>
            </a:r>
          </a:p>
        </p:txBody>
      </p:sp>
      <p:sp>
        <p:nvSpPr>
          <p:cNvPr id="385027" name="Rectangle 3"/>
          <p:cNvSpPr>
            <a:spLocks noGrp="1" noChangeArrowheads="1"/>
          </p:cNvSpPr>
          <p:nvPr>
            <p:ph idx="1"/>
          </p:nvPr>
        </p:nvSpPr>
        <p:spPr>
          <a:xfrm>
            <a:off x="1278833" y="1524000"/>
            <a:ext cx="9753600" cy="4114800"/>
          </a:xfrm>
        </p:spPr>
        <p:txBody>
          <a:bodyPr>
            <a:normAutofit fontScale="92500" lnSpcReduction="10000"/>
          </a:bodyPr>
          <a:lstStyle/>
          <a:p>
            <a:r>
              <a:rPr lang="en-US" altLang="en-US" dirty="0"/>
              <a:t>After all capital gains transactions are input, TaxSlayer calculates total gains or losses for short- and long-term transactions</a:t>
            </a:r>
          </a:p>
          <a:p>
            <a:r>
              <a:rPr lang="en-US" altLang="en-US" dirty="0"/>
              <a:t>If both short- and long-term totals are gains:</a:t>
            </a:r>
          </a:p>
          <a:p>
            <a:pPr lvl="1"/>
            <a:r>
              <a:rPr lang="en-US" altLang="en-US" dirty="0"/>
              <a:t>Short-term gains taxed at ordinary income tax rates</a:t>
            </a:r>
          </a:p>
          <a:p>
            <a:pPr lvl="1"/>
            <a:r>
              <a:rPr lang="en-US" altLang="en-US" dirty="0"/>
              <a:t>Long-term gains taxed at capital gains rates</a:t>
            </a:r>
          </a:p>
          <a:p>
            <a:pPr>
              <a:tabLst>
                <a:tab pos="1771650" algn="l"/>
              </a:tabLst>
            </a:pPr>
            <a:r>
              <a:rPr lang="en-US" altLang="en-US" dirty="0"/>
              <a:t>If one total is a gain and other is a loss, TaxSlayer nets the two.  The higher amount determines which tax rates apply</a:t>
            </a:r>
          </a:p>
          <a:p>
            <a:pPr lvl="1"/>
            <a:endParaRPr lang="en-US" altLang="en-US" dirty="0"/>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76</a:t>
            </a:fld>
            <a:endParaRPr lang="en-US" dirty="0"/>
          </a:p>
        </p:txBody>
      </p:sp>
    </p:spTree>
    <p:extLst>
      <p:ext uri="{BB962C8B-B14F-4D97-AF65-F5344CB8AC3E}">
        <p14:creationId xmlns:p14="http://schemas.microsoft.com/office/powerpoint/2010/main" val="384437712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Net Capital Gain or Loss</a:t>
            </a:r>
          </a:p>
        </p:txBody>
      </p:sp>
      <p:sp>
        <p:nvSpPr>
          <p:cNvPr id="385027" name="Rectangle 3"/>
          <p:cNvSpPr>
            <a:spLocks noGrp="1" noChangeArrowheads="1"/>
          </p:cNvSpPr>
          <p:nvPr>
            <p:ph idx="1"/>
          </p:nvPr>
        </p:nvSpPr>
        <p:spPr>
          <a:xfrm>
            <a:off x="1278833" y="1371600"/>
            <a:ext cx="9753600" cy="4648200"/>
          </a:xfrm>
        </p:spPr>
        <p:txBody>
          <a:bodyPr>
            <a:normAutofit/>
          </a:bodyPr>
          <a:lstStyle/>
          <a:p>
            <a:r>
              <a:rPr lang="en-US" altLang="en-US" dirty="0"/>
              <a:t>If net is a capital loss:</a:t>
            </a:r>
          </a:p>
          <a:p>
            <a:pPr lvl="1"/>
            <a:r>
              <a:rPr lang="en-US" altLang="en-US" dirty="0"/>
              <a:t> Up to $3,000 can be used to reduce other taxable income in the current tax year ($1,500 if MFS)</a:t>
            </a:r>
          </a:p>
          <a:p>
            <a:pPr lvl="1"/>
            <a:r>
              <a:rPr lang="en-US" altLang="en-US" dirty="0"/>
              <a:t> The loss amount in excess of $3,000 (or $1,500 if MFS) is carried forward to the next tax year</a:t>
            </a:r>
          </a:p>
          <a:p>
            <a:r>
              <a:rPr lang="en-US" altLang="en-US" dirty="0"/>
              <a:t>TaxSlayer produces “Capital Loss Carryover Worksheet” to use the following year</a:t>
            </a:r>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77</a:t>
            </a:fld>
            <a:endParaRPr lang="en-US" dirty="0"/>
          </a:p>
        </p:txBody>
      </p:sp>
    </p:spTree>
    <p:extLst>
      <p:ext uri="{BB962C8B-B14F-4D97-AF65-F5344CB8AC3E}">
        <p14:creationId xmlns:p14="http://schemas.microsoft.com/office/powerpoint/2010/main" val="300202853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en-US" dirty="0"/>
              <a:t>Capital Loss Carryover from Prior Year</a:t>
            </a:r>
          </a:p>
        </p:txBody>
      </p:sp>
      <p:sp>
        <p:nvSpPr>
          <p:cNvPr id="387075" name="Rectangle 3"/>
          <p:cNvSpPr>
            <a:spLocks noGrp="1" noChangeArrowheads="1"/>
          </p:cNvSpPr>
          <p:nvPr>
            <p:ph idx="1"/>
          </p:nvPr>
        </p:nvSpPr>
        <p:spPr>
          <a:xfrm>
            <a:off x="1278833" y="1524000"/>
            <a:ext cx="9753600" cy="4495800"/>
          </a:xfrm>
        </p:spPr>
        <p:txBody>
          <a:bodyPr>
            <a:normAutofit fontScale="85000" lnSpcReduction="10000"/>
          </a:bodyPr>
          <a:lstStyle/>
          <a:p>
            <a:r>
              <a:rPr lang="en-US" altLang="en-US" dirty="0"/>
              <a:t>Check prior year Schedule D and Carryover Capital Loss Worksheet to determine carryover loss from prior year return</a:t>
            </a:r>
          </a:p>
          <a:p>
            <a:pPr lvl="1"/>
            <a:r>
              <a:rPr lang="en-US" altLang="en-US" dirty="0"/>
              <a:t>TaxSlayer will provide carryforward data if available</a:t>
            </a:r>
          </a:p>
          <a:p>
            <a:pPr lvl="1"/>
            <a:r>
              <a:rPr lang="en-US" altLang="en-US" dirty="0"/>
              <a:t>Carryover losses keep their short-term or long-term classification</a:t>
            </a:r>
          </a:p>
          <a:p>
            <a:r>
              <a:rPr lang="en-US" altLang="en-US" dirty="0"/>
              <a:t>Carryover losses are combined with the gains and losses that actually occur in the current tax year</a:t>
            </a:r>
          </a:p>
          <a:p>
            <a:r>
              <a:rPr lang="en-US" altLang="en-US" dirty="0"/>
              <a:t>Up to $3,000 ($1,500 if MFS) loss offsets other income on current year return.  Rest of loss is carried forward to next year </a:t>
            </a:r>
          </a:p>
          <a:p>
            <a:r>
              <a:rPr lang="en-US" altLang="en-US" dirty="0"/>
              <a:t>No limit to how many times a loss can be carried forward</a:t>
            </a:r>
          </a:p>
          <a:p>
            <a:pPr marL="0" indent="0">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78</a:t>
            </a:fld>
            <a:endParaRPr lang="en-US" dirty="0"/>
          </a:p>
        </p:txBody>
      </p:sp>
    </p:spTree>
    <p:extLst>
      <p:ext uri="{BB962C8B-B14F-4D97-AF65-F5344CB8AC3E}">
        <p14:creationId xmlns:p14="http://schemas.microsoft.com/office/powerpoint/2010/main" val="349971407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TaxSlayer Data Flow</a:t>
            </a:r>
          </a:p>
        </p:txBody>
      </p:sp>
      <p:sp>
        <p:nvSpPr>
          <p:cNvPr id="8" name="Footer Placeholder 7"/>
          <p:cNvSpPr>
            <a:spLocks noGrp="1"/>
          </p:cNvSpPr>
          <p:nvPr>
            <p:ph type="ftr" sz="quarter" idx="10"/>
          </p:nvPr>
        </p:nvSpPr>
        <p:spPr/>
        <p:txBody>
          <a:bodyPr/>
          <a:lstStyle/>
          <a:p>
            <a:pPr>
              <a:defRPr/>
            </a:pPr>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pPr>
              <a:defRPr/>
            </a:pPr>
            <a:fld id="{CD72C349-D014-4633-AD31-112E8BCED269}" type="slidenum">
              <a:rPr lang="en-US" altLang="en-US" smtClean="0"/>
              <a:pPr>
                <a:defRPr/>
              </a:pPr>
              <a:t>79</a:t>
            </a:fld>
            <a:endParaRPr lang="en-US" altLang="en-US"/>
          </a:p>
        </p:txBody>
      </p:sp>
      <p:sp>
        <p:nvSpPr>
          <p:cNvPr id="3" name="Content Placeholder 2"/>
          <p:cNvSpPr>
            <a:spLocks noGrp="1"/>
          </p:cNvSpPr>
          <p:nvPr>
            <p:ph sz="quarter" idx="12"/>
          </p:nvPr>
        </p:nvSpPr>
        <p:spPr>
          <a:xfrm>
            <a:off x="4318000" y="1963738"/>
            <a:ext cx="5791200" cy="3124200"/>
          </a:xfrm>
        </p:spPr>
        <p:txBody>
          <a:bodyPr rtlCol="0">
            <a:normAutofit fontScale="77500" lnSpcReduction="20000"/>
          </a:bodyPr>
          <a:lstStyle/>
          <a:p>
            <a:pPr marL="53975" indent="0">
              <a:spcBef>
                <a:spcPts val="2800"/>
              </a:spcBef>
              <a:buNone/>
              <a:defRPr/>
            </a:pPr>
            <a:r>
              <a:rPr lang="en-US" altLang="en-US" dirty="0"/>
              <a:t>Enter transaction details on </a:t>
            </a:r>
            <a:br>
              <a:rPr lang="en-US" altLang="en-US" dirty="0"/>
            </a:br>
            <a:r>
              <a:rPr lang="en-US" altLang="en-US" dirty="0"/>
              <a:t>TaxSlayer Schedule D Capital Gains Input </a:t>
            </a:r>
          </a:p>
          <a:p>
            <a:pPr marL="53975" indent="0">
              <a:spcBef>
                <a:spcPts val="2800"/>
              </a:spcBef>
              <a:buNone/>
              <a:defRPr/>
            </a:pPr>
            <a:r>
              <a:rPr lang="en-US" altLang="en-US" dirty="0"/>
              <a:t> 	 Flows to Forms 8949</a:t>
            </a:r>
          </a:p>
          <a:p>
            <a:pPr marL="53975" indent="0">
              <a:spcBef>
                <a:spcPts val="2800"/>
              </a:spcBef>
              <a:buNone/>
              <a:defRPr/>
            </a:pPr>
            <a:r>
              <a:rPr lang="en-US" altLang="en-US" dirty="0"/>
              <a:t>	   Flows to Schedule D</a:t>
            </a:r>
          </a:p>
          <a:p>
            <a:pPr marL="53975" indent="0">
              <a:spcBef>
                <a:spcPts val="2800"/>
              </a:spcBef>
              <a:buNone/>
              <a:defRPr/>
            </a:pPr>
            <a:r>
              <a:rPr lang="en-US" altLang="en-US" dirty="0"/>
              <a:t>		 Flows to Form 1040 Line 13</a:t>
            </a:r>
          </a:p>
          <a:p>
            <a:pPr marL="53975" indent="0">
              <a:spcBef>
                <a:spcPts val="2800"/>
              </a:spcBef>
              <a:buNone/>
              <a:defRPr/>
            </a:pPr>
            <a:endParaRPr lang="en-US" altLang="en-US" dirty="0"/>
          </a:p>
        </p:txBody>
      </p:sp>
      <p:sp>
        <p:nvSpPr>
          <p:cNvPr id="4" name="Down Arrow 3"/>
          <p:cNvSpPr/>
          <p:nvPr/>
        </p:nvSpPr>
        <p:spPr>
          <a:xfrm>
            <a:off x="5419725" y="2652713"/>
            <a:ext cx="228600" cy="27305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sp>
        <p:nvSpPr>
          <p:cNvPr id="5" name="Down Arrow 4"/>
          <p:cNvSpPr/>
          <p:nvPr/>
        </p:nvSpPr>
        <p:spPr>
          <a:xfrm>
            <a:off x="6248400" y="3971925"/>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sp>
        <p:nvSpPr>
          <p:cNvPr id="6" name="Down Arrow 5"/>
          <p:cNvSpPr/>
          <p:nvPr/>
        </p:nvSpPr>
        <p:spPr>
          <a:xfrm>
            <a:off x="5661025" y="3297238"/>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pic>
        <p:nvPicPr>
          <p:cNvPr id="55303" name="Picture 2" descr="http://farm4.static.flickr.com/3116/2799446234_19803815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41638"/>
            <a:ext cx="28194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2160589" y="5146675"/>
            <a:ext cx="765968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88925">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1554163"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0113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4685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29257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3829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ts val="2800"/>
              </a:spcBef>
              <a:buClr>
                <a:srgbClr val="B54A10"/>
              </a:buClr>
              <a:buSzPct val="94000"/>
              <a:buFont typeface="Wingdings" pitchFamily="2" charset="2"/>
              <a:buChar char="Ø"/>
            </a:pPr>
            <a:r>
              <a:rPr lang="en-US" altLang="en-US" sz="3000" dirty="0">
                <a:cs typeface="Calibri" panose="020F0502020204030204" pitchFamily="34" charset="0"/>
              </a:rPr>
              <a:t>TaxSlayer does the flowing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1538" y="5053013"/>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50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 1</a:t>
            </a:r>
            <a:endParaRPr lang="en-US" dirty="0"/>
          </a:p>
        </p:txBody>
      </p:sp>
    </p:spTree>
    <p:extLst>
      <p:ext uri="{BB962C8B-B14F-4D97-AF65-F5344CB8AC3E}">
        <p14:creationId xmlns:p14="http://schemas.microsoft.com/office/powerpoint/2010/main" val="4181365039"/>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403459" name="Rectangle 3"/>
          <p:cNvSpPr>
            <a:spLocks noGrp="1" noChangeArrowheads="1"/>
          </p:cNvSpPr>
          <p:nvPr>
            <p:ph idx="1"/>
          </p:nvPr>
        </p:nvSpPr>
        <p:spPr>
          <a:xfrm>
            <a:off x="1908313" y="1371600"/>
            <a:ext cx="8302487" cy="4648200"/>
          </a:xfrm>
        </p:spPr>
        <p:txBody>
          <a:bodyPr>
            <a:normAutofit/>
          </a:bodyPr>
          <a:lstStyle/>
          <a:p>
            <a:r>
              <a:rPr lang="en-US" altLang="en-US" sz="2800" dirty="0"/>
              <a:t>Definition of a wash sale:</a:t>
            </a:r>
          </a:p>
          <a:p>
            <a:pPr lvl="1"/>
            <a:r>
              <a:rPr lang="en-US" altLang="en-US" sz="2600" dirty="0"/>
              <a:t> A stock sold by taxpayer at a loss and substantially equivalent stock is purchased within 30 days (either before or after).  The loss is not deductible</a:t>
            </a:r>
          </a:p>
          <a:p>
            <a:r>
              <a:rPr lang="en-US" altLang="en-US" sz="2800" dirty="0"/>
              <a:t>1099-B, brokerage statement does all the accounting.  Will show: </a:t>
            </a:r>
          </a:p>
          <a:p>
            <a:pPr lvl="1"/>
            <a:r>
              <a:rPr lang="en-US" altLang="en-US" sz="2600" dirty="0"/>
              <a:t> Original sales price in Box 2 &amp; cost in Box 3 </a:t>
            </a:r>
          </a:p>
          <a:p>
            <a:pPr lvl="1"/>
            <a:r>
              <a:rPr lang="en-US" altLang="en-US" sz="2600" dirty="0"/>
              <a:t> Wash Sales Disallowed in Box 5</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80</a:t>
            </a:fld>
            <a:endParaRPr lang="en-US" dirty="0"/>
          </a:p>
        </p:txBody>
      </p:sp>
    </p:spTree>
    <p:extLst>
      <p:ext uri="{BB962C8B-B14F-4D97-AF65-F5344CB8AC3E}">
        <p14:creationId xmlns:p14="http://schemas.microsoft.com/office/powerpoint/2010/main" val="165238418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403459" name="Rectangle 3"/>
          <p:cNvSpPr>
            <a:spLocks noGrp="1" noChangeArrowheads="1"/>
          </p:cNvSpPr>
          <p:nvPr>
            <p:ph idx="1"/>
          </p:nvPr>
        </p:nvSpPr>
        <p:spPr>
          <a:xfrm>
            <a:off x="2209800" y="1828800"/>
            <a:ext cx="8077200" cy="3733800"/>
          </a:xfrm>
        </p:spPr>
        <p:txBody>
          <a:bodyPr>
            <a:normAutofit/>
          </a:bodyPr>
          <a:lstStyle/>
          <a:p>
            <a:r>
              <a:rPr lang="en-US" altLang="en-US" sz="2800" dirty="0"/>
              <a:t>Enter as an adjustment to a capital gain/loss</a:t>
            </a:r>
          </a:p>
          <a:p>
            <a:pPr lvl="1"/>
            <a:r>
              <a:rPr lang="en-US" altLang="en-US" sz="2600" dirty="0"/>
              <a:t> Choose “Nondeductible Loss from a Wash Sale” as the adjustment explanation</a:t>
            </a:r>
          </a:p>
          <a:p>
            <a:pPr lvl="1"/>
            <a:r>
              <a:rPr lang="en-US" altLang="en-US" sz="2600" dirty="0"/>
              <a:t> Enter as a positive number to increase profit/reduce loss </a:t>
            </a:r>
          </a:p>
          <a:p>
            <a:r>
              <a:rPr lang="en-US" altLang="en-US" sz="2800" dirty="0"/>
              <a:t>Add disallowed loss to cost basis of new stock bought </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81</a:t>
            </a:fld>
            <a:endParaRPr lang="en-US" dirty="0"/>
          </a:p>
        </p:txBody>
      </p:sp>
    </p:spTree>
    <p:extLst>
      <p:ext uri="{BB962C8B-B14F-4D97-AF65-F5344CB8AC3E}">
        <p14:creationId xmlns:p14="http://schemas.microsoft.com/office/powerpoint/2010/main" val="151011833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92500" lnSpcReduction="20000"/>
          </a:bodyPr>
          <a:lstStyle/>
          <a:p>
            <a:pPr marL="340995" indent="-340995"/>
            <a:r>
              <a:rPr lang="en-US" dirty="0"/>
              <a:t>This section will focus on NJ aspects of a tax return for a typical retired senior married couple with no dependents</a:t>
            </a:r>
          </a:p>
          <a:p>
            <a:pPr marL="338455" indent="-340995"/>
            <a:r>
              <a:rPr lang="en-US" dirty="0"/>
              <a:t>The following tax topics will be discussed:</a:t>
            </a:r>
            <a:endParaRPr lang="en-US" dirty="0">
              <a:cs typeface="Calibri"/>
            </a:endParaRPr>
          </a:p>
          <a:p>
            <a:pPr lvl="1" indent="-337820"/>
            <a:r>
              <a:rPr lang="en-US" sz="2600" dirty="0">
                <a:cs typeface="Calibri"/>
              </a:rPr>
              <a:t>Basic Information: Disability</a:t>
            </a:r>
          </a:p>
          <a:p>
            <a:pPr lvl="1" indent="-337820"/>
            <a:r>
              <a:rPr lang="en-US" sz="2600" dirty="0">
                <a:cs typeface="Calibri"/>
              </a:rPr>
              <a:t>Income: Military Pension, Disability Pensions, Contributory Pension, Tax-exempt Dividends and Interest, Recoveries (State Refund, Homestead Benefit, PTR)</a:t>
            </a:r>
          </a:p>
          <a:p>
            <a:pPr lvl="1" indent="-337820"/>
            <a:r>
              <a:rPr lang="en-US" sz="2600" dirty="0">
                <a:cs typeface="Calibri"/>
              </a:rPr>
              <a:t>Deductions: Medical, Taxes Paid</a:t>
            </a:r>
          </a:p>
          <a:p>
            <a:pPr lvl="1" indent="-337820"/>
            <a:r>
              <a:rPr lang="en-US" sz="2600" dirty="0">
                <a:cs typeface="Calibri"/>
              </a:rPr>
              <a:t>NJ Property Tax deduction/credit</a:t>
            </a:r>
          </a:p>
          <a:p>
            <a:pPr lvl="1" indent="-337820"/>
            <a:r>
              <a:rPr lang="en-US" sz="2600" dirty="0">
                <a:cs typeface="Calibri"/>
              </a:rPr>
              <a:t>NJ Estimated Payments</a:t>
            </a:r>
          </a:p>
          <a:p>
            <a:pPr marL="1030605" indent="-457200">
              <a:buFont typeface="Wingdings" panose="05000000000000000000" pitchFamily="2" charset="2"/>
              <a:buChar char="q"/>
            </a:pPr>
            <a:endParaRPr lang="en-US" dirty="0">
              <a:cs typeface="Calibri"/>
            </a:endParaRPr>
          </a:p>
        </p:txBody>
      </p:sp>
      <p:sp>
        <p:nvSpPr>
          <p:cNvPr id="21506" name="Rectangle 9"/>
          <p:cNvSpPr>
            <a:spLocks noGrp="1" noChangeArrowheads="1"/>
          </p:cNvSpPr>
          <p:nvPr>
            <p:ph type="title"/>
          </p:nvPr>
        </p:nvSpPr>
        <p:spPr/>
        <p:txBody>
          <a:bodyPr/>
          <a:lstStyle/>
          <a:p>
            <a:r>
              <a:rPr lang="en-GB" dirty="0"/>
              <a:t>Senior Married Couple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7">
            <a:extLst>
              <a:ext uri="{FF2B5EF4-FFF2-40B4-BE49-F238E27FC236}">
                <a16:creationId xmlns:a16="http://schemas.microsoft.com/office/drawing/2014/main" id="{CB003E80-C447-4DE1-B000-C72E727006E9}"/>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179528483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83</a:t>
            </a:fld>
            <a:endParaRPr lang="en-US" altLang="en-US" dirty="0"/>
          </a:p>
        </p:txBody>
      </p:sp>
      <p:sp>
        <p:nvSpPr>
          <p:cNvPr id="5" name="Content Placeholder 4"/>
          <p:cNvSpPr>
            <a:spLocks noGrp="1"/>
          </p:cNvSpPr>
          <p:nvPr>
            <p:ph sz="quarter" idx="12"/>
          </p:nvPr>
        </p:nvSpPr>
        <p:spPr>
          <a:xfrm>
            <a:off x="793688" y="1453535"/>
            <a:ext cx="10604623" cy="2532999"/>
          </a:xfrm>
        </p:spPr>
        <p:txBody>
          <a:bodyPr vert="horz" lIns="91440" tIns="45720" rIns="91440" bIns="45720" rtlCol="0" anchor="t">
            <a:normAutofit/>
          </a:bodyPr>
          <a:lstStyle/>
          <a:p>
            <a:pPr marL="340995" indent="-340995"/>
            <a:r>
              <a:rPr lang="en-US" altLang="en-US" dirty="0"/>
              <a:t>New Jersey has additional exemption if blind or disabled </a:t>
            </a:r>
            <a:br>
              <a:rPr lang="en-US" altLang="en-US" dirty="0"/>
            </a:br>
            <a:r>
              <a:rPr lang="en-US" altLang="en-US" dirty="0"/>
              <a:t>(only one additional exemption if both)</a:t>
            </a:r>
          </a:p>
          <a:p>
            <a:pPr marL="340995" indent="-340995"/>
            <a:r>
              <a:rPr lang="en-US" dirty="0"/>
              <a:t>Must mark on NJ Checklist, Basic Information section</a:t>
            </a:r>
          </a:p>
        </p:txBody>
      </p:sp>
      <p:sp>
        <p:nvSpPr>
          <p:cNvPr id="2" name="Title 1"/>
          <p:cNvSpPr>
            <a:spLocks noGrp="1"/>
          </p:cNvSpPr>
          <p:nvPr>
            <p:ph type="title"/>
          </p:nvPr>
        </p:nvSpPr>
        <p:spPr/>
        <p:txBody>
          <a:bodyPr/>
          <a:lstStyle/>
          <a:p>
            <a:r>
              <a:rPr lang="en-US" dirty="0"/>
              <a:t>Basic Information: Disability</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11" name="Picture 10">
            <a:extLst>
              <a:ext uri="{FF2B5EF4-FFF2-40B4-BE49-F238E27FC236}">
                <a16:creationId xmlns:a16="http://schemas.microsoft.com/office/drawing/2014/main" id="{8E99FC80-27BB-4FC5-8380-9C34F03BE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3" y="4085163"/>
            <a:ext cx="10438196" cy="1157227"/>
          </a:xfrm>
          <a:prstGeom prst="rect">
            <a:avLst/>
          </a:prstGeom>
        </p:spPr>
      </p:pic>
    </p:spTree>
    <p:extLst>
      <p:ext uri="{BB962C8B-B14F-4D97-AF65-F5344CB8AC3E}">
        <p14:creationId xmlns:p14="http://schemas.microsoft.com/office/powerpoint/2010/main" val="1356500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84</a:t>
            </a:fld>
            <a:endParaRPr lang="en-US" altLang="en-US" dirty="0"/>
          </a:p>
        </p:txBody>
      </p:sp>
      <p:sp>
        <p:nvSpPr>
          <p:cNvPr id="5" name="Content Placeholder 4"/>
          <p:cNvSpPr>
            <a:spLocks noGrp="1"/>
          </p:cNvSpPr>
          <p:nvPr>
            <p:ph sz="quarter" idx="12"/>
          </p:nvPr>
        </p:nvSpPr>
        <p:spPr>
          <a:xfrm>
            <a:off x="838200" y="1360982"/>
            <a:ext cx="10604623" cy="1852137"/>
          </a:xfrm>
        </p:spPr>
        <p:txBody>
          <a:bodyPr vert="horz" lIns="91440" tIns="45720" rIns="91440" bIns="45720" rtlCol="0" anchor="t">
            <a:normAutofit fontScale="92500" lnSpcReduction="20000"/>
          </a:bodyPr>
          <a:lstStyle/>
          <a:p>
            <a:pPr marL="340995" indent="-340995"/>
            <a:r>
              <a:rPr lang="en-US" altLang="en-US" dirty="0"/>
              <a:t>1099-R from Defense Finance &amp; Accounting SVC</a:t>
            </a:r>
            <a:r>
              <a:rPr lang="en-US" dirty="0"/>
              <a:t> </a:t>
            </a:r>
          </a:p>
          <a:p>
            <a:pPr marL="340995" indent="-340995"/>
            <a:r>
              <a:rPr lang="en-US" altLang="en-US" dirty="0"/>
              <a:t>Federal fully taxed</a:t>
            </a:r>
            <a:br>
              <a:rPr lang="en-US" altLang="en-US" dirty="0"/>
            </a:br>
            <a:r>
              <a:rPr lang="en-US" altLang="en-US" dirty="0"/>
              <a:t>NJ – not taxed.  Adjustment to NJ 1040 Line 19a as negative amount.  Enter on NJ Checklist</a:t>
            </a:r>
          </a:p>
          <a:p>
            <a:pPr marL="0" indent="0">
              <a:buNone/>
            </a:pPr>
            <a:endParaRPr lang="en-US" dirty="0"/>
          </a:p>
        </p:txBody>
      </p:sp>
      <p:sp>
        <p:nvSpPr>
          <p:cNvPr id="2" name="Title 1"/>
          <p:cNvSpPr>
            <a:spLocks noGrp="1"/>
          </p:cNvSpPr>
          <p:nvPr>
            <p:ph type="title"/>
          </p:nvPr>
        </p:nvSpPr>
        <p:spPr/>
        <p:txBody>
          <a:bodyPr/>
          <a:lstStyle/>
          <a:p>
            <a:r>
              <a:rPr lang="en-US" dirty="0"/>
              <a:t>Income: Military Pensions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11" name="Picture 10">
            <a:extLst>
              <a:ext uri="{FF2B5EF4-FFF2-40B4-BE49-F238E27FC236}">
                <a16:creationId xmlns:a16="http://schemas.microsoft.com/office/drawing/2014/main" id="{8E99FC80-27BB-4FC5-8380-9C34F03BE6B3}"/>
              </a:ext>
            </a:extLst>
          </p:cNvPr>
          <p:cNvPicPr>
            <a:picLocks noChangeAspect="1"/>
          </p:cNvPicPr>
          <p:nvPr/>
        </p:nvPicPr>
        <p:blipFill>
          <a:blip r:embed="rId4"/>
          <a:stretch>
            <a:fillRect/>
          </a:stretch>
        </p:blipFill>
        <p:spPr>
          <a:xfrm>
            <a:off x="1780711" y="3305673"/>
            <a:ext cx="8323573" cy="2774524"/>
          </a:xfrm>
          <a:prstGeom prst="rect">
            <a:avLst/>
          </a:prstGeom>
        </p:spPr>
      </p:pic>
    </p:spTree>
    <p:extLst>
      <p:ext uri="{BB962C8B-B14F-4D97-AF65-F5344CB8AC3E}">
        <p14:creationId xmlns:p14="http://schemas.microsoft.com/office/powerpoint/2010/main" val="3994635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85</a:t>
            </a:fld>
            <a:endParaRPr lang="en-US" altLang="en-US" dirty="0"/>
          </a:p>
        </p:txBody>
      </p:sp>
      <p:sp>
        <p:nvSpPr>
          <p:cNvPr id="5" name="Content Placeholder 4"/>
          <p:cNvSpPr>
            <a:spLocks noGrp="1"/>
          </p:cNvSpPr>
          <p:nvPr>
            <p:ph sz="quarter" idx="12"/>
          </p:nvPr>
        </p:nvSpPr>
        <p:spPr>
          <a:xfrm>
            <a:off x="609603" y="1423152"/>
            <a:ext cx="10795126" cy="4596648"/>
          </a:xfrm>
        </p:spPr>
        <p:txBody>
          <a:bodyPr vert="horz" lIns="91440" tIns="45720" rIns="91440" bIns="45720" rtlCol="0" anchor="t">
            <a:normAutofit fontScale="92500"/>
          </a:bodyPr>
          <a:lstStyle/>
          <a:p>
            <a:pPr marL="340995" indent="-340995"/>
            <a:r>
              <a:rPr lang="en-US" altLang="en-US" dirty="0"/>
              <a:t>Reported on 1999-R Box 5</a:t>
            </a:r>
          </a:p>
          <a:p>
            <a:pPr marL="340995" indent="-340995"/>
            <a:r>
              <a:rPr lang="en-US" altLang="en-US" dirty="0"/>
              <a:t>Accident, health or long-term care insurance premiums deducted directly from pension.  Former Public  Safety Officers are allowed up to a $3,000 reduction in Federal taxable income</a:t>
            </a:r>
          </a:p>
          <a:p>
            <a:pPr marL="914082" lvl="1" indent="-340995"/>
            <a:r>
              <a:rPr lang="en-US" altLang="en-US" dirty="0"/>
              <a:t>Cannot also be claimed as medical expense on Federal</a:t>
            </a:r>
          </a:p>
          <a:p>
            <a:pPr marL="340995" indent="-340995"/>
            <a:r>
              <a:rPr lang="en-US" dirty="0"/>
              <a:t>Taxable in NJ, claimed premium amount must be added as a positive adjustment to Line 19a.  Enter on NJ Checklist</a:t>
            </a:r>
          </a:p>
          <a:p>
            <a:pPr marL="914082" lvl="1" indent="-340995"/>
            <a:r>
              <a:rPr lang="en-US" dirty="0"/>
              <a:t>Can be claimed as a medical deduction for NJ.  Also add on NJ Checklist </a:t>
            </a:r>
            <a:endParaRPr lang="en-US" altLang="en-US" dirty="0"/>
          </a:p>
          <a:p>
            <a:pPr marL="0" indent="0">
              <a:buNone/>
            </a:pPr>
            <a:endParaRPr lang="en-US" dirty="0"/>
          </a:p>
        </p:txBody>
      </p:sp>
      <p:sp>
        <p:nvSpPr>
          <p:cNvPr id="2" name="Title 1"/>
          <p:cNvSpPr>
            <a:spLocks noGrp="1"/>
          </p:cNvSpPr>
          <p:nvPr>
            <p:ph type="title"/>
          </p:nvPr>
        </p:nvSpPr>
        <p:spPr/>
        <p:txBody>
          <a:bodyPr/>
          <a:lstStyle/>
          <a:p>
            <a:r>
              <a:rPr lang="en-US" dirty="0"/>
              <a:t>Income: Public Service Officer Premiums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410011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86</a:t>
            </a:fld>
            <a:endParaRPr lang="en-US" altLang="en-US" dirty="0"/>
          </a:p>
        </p:txBody>
      </p:sp>
      <p:sp>
        <p:nvSpPr>
          <p:cNvPr id="2" name="Title 1"/>
          <p:cNvSpPr>
            <a:spLocks noGrp="1"/>
          </p:cNvSpPr>
          <p:nvPr>
            <p:ph type="title"/>
          </p:nvPr>
        </p:nvSpPr>
        <p:spPr/>
        <p:txBody>
          <a:bodyPr>
            <a:normAutofit fontScale="90000"/>
          </a:bodyPr>
          <a:lstStyle/>
          <a:p>
            <a:r>
              <a:rPr lang="en-US" dirty="0"/>
              <a:t>Income: Public Service Officer Premiums      </a:t>
            </a:r>
            <a:r>
              <a:rPr lang="en-US" sz="3300" dirty="0"/>
              <a:t>(cont’d)</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11" name="Picture 10">
            <a:extLst>
              <a:ext uri="{FF2B5EF4-FFF2-40B4-BE49-F238E27FC236}">
                <a16:creationId xmlns:a16="http://schemas.microsoft.com/office/drawing/2014/main" id="{8E99FC80-27BB-4FC5-8380-9C34F03BE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371600"/>
            <a:ext cx="8351684" cy="2748239"/>
          </a:xfrm>
          <a:prstGeom prst="rect">
            <a:avLst/>
          </a:prstGeom>
        </p:spPr>
      </p:pic>
      <p:pic>
        <p:nvPicPr>
          <p:cNvPr id="3" name="Picture 2"/>
          <p:cNvPicPr>
            <a:picLocks noChangeAspect="1"/>
          </p:cNvPicPr>
          <p:nvPr/>
        </p:nvPicPr>
        <p:blipFill>
          <a:blip r:embed="rId5"/>
          <a:stretch>
            <a:fillRect/>
          </a:stretch>
        </p:blipFill>
        <p:spPr>
          <a:xfrm>
            <a:off x="1985962" y="4038600"/>
            <a:ext cx="8358827" cy="1981200"/>
          </a:xfrm>
          <a:prstGeom prst="rect">
            <a:avLst/>
          </a:prstGeom>
        </p:spPr>
      </p:pic>
    </p:spTree>
    <p:extLst>
      <p:ext uri="{BB962C8B-B14F-4D97-AF65-F5344CB8AC3E}">
        <p14:creationId xmlns:p14="http://schemas.microsoft.com/office/powerpoint/2010/main" val="2239870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87</a:t>
            </a:fld>
            <a:endParaRPr lang="en-US" altLang="en-US" dirty="0"/>
          </a:p>
        </p:txBody>
      </p:sp>
      <p:sp>
        <p:nvSpPr>
          <p:cNvPr id="5" name="Content Placeholder 4"/>
          <p:cNvSpPr>
            <a:spLocks noGrp="1"/>
          </p:cNvSpPr>
          <p:nvPr>
            <p:ph sz="quarter" idx="12"/>
          </p:nvPr>
        </p:nvSpPr>
        <p:spPr>
          <a:xfrm>
            <a:off x="711074" y="1424463"/>
            <a:ext cx="10463336" cy="4559141"/>
          </a:xfrm>
        </p:spPr>
        <p:txBody>
          <a:bodyPr vert="horz" lIns="91440" tIns="45720" rIns="91440" bIns="45720" rtlCol="0" anchor="t">
            <a:normAutofit/>
          </a:bodyPr>
          <a:lstStyle/>
          <a:p>
            <a:pPr marL="340995" indent="-340995"/>
            <a:r>
              <a:rPr lang="en-US" altLang="en-US" dirty="0"/>
              <a:t>NJ – Not taxed if under 65 AND “permanent and total disability”; taxed otherwise</a:t>
            </a:r>
          </a:p>
          <a:p>
            <a:pPr marL="340995" indent="-340995"/>
            <a:r>
              <a:rPr lang="en-US" altLang="en-US" dirty="0"/>
              <a:t>If not taxable for NJ, record box 2a amount as adjustment to Line 19a, as shown. Note that amount is negative</a:t>
            </a:r>
          </a:p>
          <a:p>
            <a:pPr marL="340995" indent="-340995"/>
            <a:endParaRPr lang="en-US" dirty="0"/>
          </a:p>
        </p:txBody>
      </p:sp>
      <p:sp>
        <p:nvSpPr>
          <p:cNvPr id="2" name="Title 1"/>
          <p:cNvSpPr>
            <a:spLocks noGrp="1"/>
          </p:cNvSpPr>
          <p:nvPr>
            <p:ph type="title"/>
          </p:nvPr>
        </p:nvSpPr>
        <p:spPr/>
        <p:txBody>
          <a:bodyPr/>
          <a:lstStyle/>
          <a:p>
            <a:r>
              <a:rPr lang="en-US" dirty="0"/>
              <a:t>Income: Disability Pensions (Code 3)</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12" name="Picture 11">
            <a:extLst>
              <a:ext uri="{FF2B5EF4-FFF2-40B4-BE49-F238E27FC236}">
                <a16:creationId xmlns:a16="http://schemas.microsoft.com/office/drawing/2014/main" id="{3C943B4C-1CF1-449C-82A0-192C71BC5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656" y="3640545"/>
            <a:ext cx="7629683" cy="2483910"/>
          </a:xfrm>
          <a:prstGeom prst="rect">
            <a:avLst/>
          </a:prstGeom>
          <a:ln>
            <a:solidFill>
              <a:schemeClr val="accent1"/>
            </a:solidFill>
          </a:ln>
        </p:spPr>
      </p:pic>
    </p:spTree>
    <p:extLst>
      <p:ext uri="{BB962C8B-B14F-4D97-AF65-F5344CB8AC3E}">
        <p14:creationId xmlns:p14="http://schemas.microsoft.com/office/powerpoint/2010/main" val="3187525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88</a:t>
            </a:fld>
            <a:endParaRPr lang="en-US" altLang="en-US" dirty="0"/>
          </a:p>
        </p:txBody>
      </p:sp>
      <p:sp>
        <p:nvSpPr>
          <p:cNvPr id="5" name="Content Placeholder 4"/>
          <p:cNvSpPr>
            <a:spLocks noGrp="1"/>
          </p:cNvSpPr>
          <p:nvPr>
            <p:ph sz="quarter" idx="12"/>
          </p:nvPr>
        </p:nvSpPr>
        <p:spPr>
          <a:xfrm>
            <a:off x="711073" y="1295401"/>
            <a:ext cx="10795127" cy="4871276"/>
          </a:xfrm>
        </p:spPr>
        <p:txBody>
          <a:bodyPr vert="horz" lIns="91440" tIns="45720" rIns="91440" bIns="45720" rtlCol="0" anchor="t">
            <a:normAutofit fontScale="85000" lnSpcReduction="20000"/>
          </a:bodyPr>
          <a:lstStyle/>
          <a:p>
            <a:pPr lvl="0"/>
            <a:r>
              <a:rPr lang="en-US" dirty="0"/>
              <a:t> NJ tax treatment </a:t>
            </a:r>
          </a:p>
          <a:p>
            <a:pPr lvl="1"/>
            <a:r>
              <a:rPr lang="en-US" dirty="0"/>
              <a:t> All employee contributions are taxed by NJ when contributed (after-tax) and are included in W-2 NJ State Wages when contributed</a:t>
            </a:r>
          </a:p>
          <a:p>
            <a:pPr lvl="2"/>
            <a:r>
              <a:rPr lang="en-US" dirty="0"/>
              <a:t>Employee pension contributions are pre-tax for Federal when contributed and are not included in W-2 Federal Wages</a:t>
            </a:r>
          </a:p>
          <a:p>
            <a:pPr lvl="1"/>
            <a:r>
              <a:rPr lang="en-US" dirty="0"/>
              <a:t> Therefore, all employee contributions are tax-exempt upon distribution for NJ.  Only employer contributions and earnings are taxable for NJ when distributed</a:t>
            </a:r>
          </a:p>
          <a:p>
            <a:pPr lvl="2"/>
            <a:r>
              <a:rPr lang="en-US" dirty="0"/>
              <a:t>Since contributions were not taxed for Federal when made, distributions are all taxable for Federal </a:t>
            </a:r>
          </a:p>
          <a:p>
            <a:pPr lvl="1"/>
            <a:r>
              <a:rPr lang="en-US" dirty="0"/>
              <a:t> To determine the NJ taxable amount, must use total employee contributions amount, not the amount shown in Box 9b</a:t>
            </a:r>
          </a:p>
          <a:p>
            <a:pPr lvl="2"/>
            <a:r>
              <a:rPr lang="en-US" dirty="0"/>
              <a:t> Insert total employee contributions in TaxSlayer Simplified General Rule Worksheet or Bogart Annuity Calculator to determine the NJ taxable and non-taxable amounts of the distribution</a:t>
            </a:r>
            <a:endParaRPr lang="en-US" altLang="en-US" dirty="0"/>
          </a:p>
        </p:txBody>
      </p:sp>
      <p:sp>
        <p:nvSpPr>
          <p:cNvPr id="2" name="Title 1"/>
          <p:cNvSpPr>
            <a:spLocks noGrp="1"/>
          </p:cNvSpPr>
          <p:nvPr>
            <p:ph type="title"/>
          </p:nvPr>
        </p:nvSpPr>
        <p:spPr/>
        <p:txBody>
          <a:bodyPr/>
          <a:lstStyle/>
          <a:p>
            <a:r>
              <a:rPr lang="en-US" dirty="0"/>
              <a:t>Income: NJ Contributory Pensions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2891251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89</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a:bodyPr>
          <a:lstStyle/>
          <a:p>
            <a:pPr marL="340995" indent="-340995"/>
            <a:r>
              <a:rPr lang="en-US" altLang="en-US" dirty="0"/>
              <a:t>In NJ, non-taxable pension is reported, that is, if box 1 (Gross distribution) is different from box 2a (Taxable amount)</a:t>
            </a:r>
          </a:p>
          <a:p>
            <a:pPr marL="340995" indent="-340995"/>
            <a:r>
              <a:rPr lang="en-US" altLang="en-US" dirty="0"/>
              <a:t> Box 1 - box 2a = non-taxable amount is reported on line 19b.  Enter on NJ Checklist</a:t>
            </a:r>
          </a:p>
        </p:txBody>
      </p:sp>
      <p:sp>
        <p:nvSpPr>
          <p:cNvPr id="2" name="Title 1"/>
          <p:cNvSpPr>
            <a:spLocks noGrp="1"/>
          </p:cNvSpPr>
          <p:nvPr>
            <p:ph type="title"/>
          </p:nvPr>
        </p:nvSpPr>
        <p:spPr/>
        <p:txBody>
          <a:bodyPr/>
          <a:lstStyle/>
          <a:p>
            <a:r>
              <a:rPr lang="en-US" dirty="0"/>
              <a:t>Income: NJ Contributory Pensions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8" name="Picture 7">
            <a:extLst>
              <a:ext uri="{FF2B5EF4-FFF2-40B4-BE49-F238E27FC236}">
                <a16:creationId xmlns:a16="http://schemas.microsoft.com/office/drawing/2014/main" id="{21530BDC-0D5C-4544-8E11-F61A2F572EAE}"/>
              </a:ext>
            </a:extLst>
          </p:cNvPr>
          <p:cNvPicPr>
            <a:picLocks noChangeAspect="1"/>
          </p:cNvPicPr>
          <p:nvPr/>
        </p:nvPicPr>
        <p:blipFill>
          <a:blip r:embed="rId4"/>
          <a:stretch>
            <a:fillRect/>
          </a:stretch>
        </p:blipFill>
        <p:spPr>
          <a:xfrm>
            <a:off x="904482" y="3581400"/>
            <a:ext cx="10383035" cy="2209800"/>
          </a:xfrm>
          <a:prstGeom prst="rect">
            <a:avLst/>
          </a:prstGeom>
          <a:ln>
            <a:solidFill>
              <a:schemeClr val="accent1"/>
            </a:solidFill>
          </a:ln>
        </p:spPr>
      </p:pic>
      <p:sp>
        <p:nvSpPr>
          <p:cNvPr id="3" name="TextBox 2">
            <a:extLst>
              <a:ext uri="{FF2B5EF4-FFF2-40B4-BE49-F238E27FC236}">
                <a16:creationId xmlns:a16="http://schemas.microsoft.com/office/drawing/2014/main" id="{88E4042A-7443-4E4B-A9C0-BBC352BACE65}"/>
              </a:ext>
            </a:extLst>
          </p:cNvPr>
          <p:cNvSpPr txBox="1"/>
          <p:nvPr/>
        </p:nvSpPr>
        <p:spPr>
          <a:xfrm>
            <a:off x="10086579" y="722662"/>
            <a:ext cx="1229117" cy="461665"/>
          </a:xfrm>
          <a:prstGeom prst="rect">
            <a:avLst/>
          </a:prstGeom>
          <a:noFill/>
        </p:spPr>
        <p:txBody>
          <a:bodyPr wrap="square" rtlCol="0">
            <a:spAutoFit/>
          </a:bodyPr>
          <a:lstStyle/>
          <a:p>
            <a:r>
              <a:rPr lang="en-US" sz="2400" b="1" dirty="0">
                <a:solidFill>
                  <a:schemeClr val="bg1"/>
                </a:solidFill>
              </a:rPr>
              <a:t>(Cont’d)</a:t>
            </a:r>
          </a:p>
        </p:txBody>
      </p:sp>
    </p:spTree>
    <p:extLst>
      <p:ext uri="{BB962C8B-B14F-4D97-AF65-F5344CB8AC3E}">
        <p14:creationId xmlns:p14="http://schemas.microsoft.com/office/powerpoint/2010/main" val="257458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9</a:t>
            </a:fld>
            <a:endParaRPr lang="en-US"/>
          </a:p>
        </p:txBody>
      </p:sp>
      <p:sp>
        <p:nvSpPr>
          <p:cNvPr id="56323" name="Rectangle 3"/>
          <p:cNvSpPr>
            <a:spLocks noGrp="1" noChangeArrowheads="1"/>
          </p:cNvSpPr>
          <p:nvPr>
            <p:ph sz="quarter" idx="12"/>
          </p:nvPr>
        </p:nvSpPr>
        <p:spPr/>
        <p:txBody>
          <a:bodyPr>
            <a:normAutofit fontScale="92500" lnSpcReduction="10000"/>
          </a:bodyPr>
          <a:lstStyle/>
          <a:p>
            <a:r>
              <a:rPr lang="en-US" altLang="en-US"/>
              <a:t>Pension: Series of determinable payments made to employee (or survivor) after retirement from work</a:t>
            </a:r>
          </a:p>
          <a:p>
            <a:r>
              <a:rPr lang="en-US" altLang="en-US"/>
              <a:t>Annuity: Payments under contract from insurance company, trust company or individual</a:t>
            </a:r>
          </a:p>
          <a:p>
            <a:r>
              <a:rPr lang="en-US" altLang="en-US"/>
              <a:t>Reported on Forms </a:t>
            </a:r>
          </a:p>
          <a:p>
            <a:pPr lvl="1"/>
            <a:r>
              <a:rPr lang="en-US" altLang="en-US"/>
              <a:t>1099-R – company plans/annuities</a:t>
            </a:r>
          </a:p>
          <a:p>
            <a:pPr lvl="1"/>
            <a:r>
              <a:rPr lang="en-US" altLang="en-US"/>
              <a:t>RRB-1099-R – (green) Railroad Benefit</a:t>
            </a:r>
          </a:p>
          <a:p>
            <a:pPr lvl="1"/>
            <a:r>
              <a:rPr lang="en-US" altLang="en-US"/>
              <a:t>CSA-1099-R – civil service, government</a:t>
            </a:r>
            <a:endParaRPr lang="en-US" altLang="en-US" dirty="0"/>
          </a:p>
        </p:txBody>
      </p:sp>
      <p:sp>
        <p:nvSpPr>
          <p:cNvPr id="4098" name="Rectangle 2"/>
          <p:cNvSpPr>
            <a:spLocks noGrp="1" noChangeArrowheads="1"/>
          </p:cNvSpPr>
          <p:nvPr>
            <p:ph type="title"/>
          </p:nvPr>
        </p:nvSpPr>
        <p:spPr/>
        <p:txBody>
          <a:bodyPr/>
          <a:lstStyle/>
          <a:p>
            <a:r>
              <a:rPr lang="en-US"/>
              <a:t>Income: Pension Distributions</a:t>
            </a:r>
            <a:endParaRPr lang="en-US" dirty="0"/>
          </a:p>
        </p:txBody>
      </p:sp>
    </p:spTree>
    <p:extLst>
      <p:ext uri="{BB962C8B-B14F-4D97-AF65-F5344CB8AC3E}">
        <p14:creationId xmlns:p14="http://schemas.microsoft.com/office/powerpoint/2010/main" val="21986509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90</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a:bodyPr>
          <a:lstStyle/>
          <a:p>
            <a:r>
              <a:rPr lang="en-US" altLang="en-US" dirty="0">
                <a:solidFill>
                  <a:srgbClr val="001132"/>
                </a:solidFill>
              </a:rPr>
              <a:t> Based on filing status:</a:t>
            </a:r>
          </a:p>
          <a:p>
            <a:pPr lvl="1" indent="-337820"/>
            <a:r>
              <a:rPr lang="en-US" altLang="en-US" dirty="0">
                <a:solidFill>
                  <a:srgbClr val="001132"/>
                </a:solidFill>
              </a:rPr>
              <a:t> </a:t>
            </a:r>
            <a:r>
              <a:rPr lang="en-US" altLang="en-US" dirty="0"/>
              <a:t>$60K</a:t>
            </a:r>
            <a:r>
              <a:rPr lang="en-US" altLang="en-US" dirty="0">
                <a:solidFill>
                  <a:srgbClr val="FF0000"/>
                </a:solidFill>
              </a:rPr>
              <a:t> </a:t>
            </a:r>
            <a:r>
              <a:rPr lang="en-US" altLang="en-US" dirty="0">
                <a:solidFill>
                  <a:srgbClr val="001132"/>
                </a:solidFill>
              </a:rPr>
              <a:t> – MFJ</a:t>
            </a:r>
            <a:endParaRPr lang="en-US" altLang="en-US" dirty="0">
              <a:solidFill>
                <a:srgbClr val="001132"/>
              </a:solidFill>
              <a:cs typeface="Calibri"/>
            </a:endParaRPr>
          </a:p>
          <a:p>
            <a:pPr lvl="1" indent="-337820"/>
            <a:r>
              <a:rPr lang="en-US" altLang="en-US" dirty="0">
                <a:solidFill>
                  <a:srgbClr val="001132"/>
                </a:solidFill>
              </a:rPr>
              <a:t> </a:t>
            </a:r>
            <a:r>
              <a:rPr lang="en-US" altLang="en-US" dirty="0"/>
              <a:t>$45K</a:t>
            </a:r>
            <a:r>
              <a:rPr lang="en-US" altLang="en-US" dirty="0">
                <a:solidFill>
                  <a:srgbClr val="FF0000"/>
                </a:solidFill>
              </a:rPr>
              <a:t> </a:t>
            </a:r>
            <a:r>
              <a:rPr lang="en-US" altLang="en-US" dirty="0">
                <a:solidFill>
                  <a:srgbClr val="001132"/>
                </a:solidFill>
              </a:rPr>
              <a:t>– Single, HOH, QW</a:t>
            </a:r>
            <a:endParaRPr lang="en-US" altLang="en-US" dirty="0">
              <a:solidFill>
                <a:srgbClr val="001132"/>
              </a:solidFill>
              <a:cs typeface="Calibri"/>
            </a:endParaRPr>
          </a:p>
          <a:p>
            <a:pPr lvl="1" indent="-337820"/>
            <a:r>
              <a:rPr lang="en-US" altLang="en-US" dirty="0">
                <a:solidFill>
                  <a:srgbClr val="001132"/>
                </a:solidFill>
              </a:rPr>
              <a:t> </a:t>
            </a:r>
            <a:r>
              <a:rPr lang="en-US" altLang="en-US" dirty="0"/>
              <a:t>$30K</a:t>
            </a:r>
            <a:r>
              <a:rPr lang="en-US" altLang="en-US" dirty="0">
                <a:solidFill>
                  <a:srgbClr val="FF0000"/>
                </a:solidFill>
              </a:rPr>
              <a:t> </a:t>
            </a:r>
            <a:r>
              <a:rPr lang="en-US" altLang="en-US" dirty="0">
                <a:solidFill>
                  <a:srgbClr val="001132"/>
                </a:solidFill>
              </a:rPr>
              <a:t>– MFS, Married CU Partner</a:t>
            </a:r>
            <a:endParaRPr lang="en-US" altLang="en-US" dirty="0">
              <a:solidFill>
                <a:srgbClr val="001132"/>
              </a:solidFill>
              <a:cs typeface="Calibri"/>
            </a:endParaRPr>
          </a:p>
          <a:p>
            <a:r>
              <a:rPr lang="en-US" altLang="en-US" dirty="0">
                <a:solidFill>
                  <a:srgbClr val="001132"/>
                </a:solidFill>
              </a:rPr>
              <a:t> Maximum exclusion cannot exceed total Pension, Annuity &amp; IRA Withdrawal amount on NJ 1040 Line 19a</a:t>
            </a:r>
            <a:endParaRPr lang="en-US" altLang="en-US" dirty="0"/>
          </a:p>
        </p:txBody>
      </p:sp>
      <p:sp>
        <p:nvSpPr>
          <p:cNvPr id="2" name="Title 1"/>
          <p:cNvSpPr>
            <a:spLocks noGrp="1"/>
          </p:cNvSpPr>
          <p:nvPr>
            <p:ph type="title"/>
          </p:nvPr>
        </p:nvSpPr>
        <p:spPr/>
        <p:txBody>
          <a:bodyPr>
            <a:normAutofit/>
          </a:bodyPr>
          <a:lstStyle/>
          <a:p>
            <a:r>
              <a:rPr lang="en-US" altLang="en-US" dirty="0"/>
              <a:t>NJ Pension Exclusion - Annual Amounts</a:t>
            </a:r>
            <a:endParaRPr lang="en-US" dirty="0"/>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25715239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91</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fontScale="70000" lnSpcReduction="20000"/>
          </a:bodyPr>
          <a:lstStyle/>
          <a:p>
            <a:pPr marL="340995" indent="-340995"/>
            <a:r>
              <a:rPr lang="en-US" dirty="0"/>
              <a:t>NJ tax rules for taxability documented in Bulletin GIT-5</a:t>
            </a:r>
          </a:p>
          <a:p>
            <a:pPr marL="914082" lvl="1" indent="-340995"/>
            <a:r>
              <a:rPr lang="en-US" altLang="en-US" dirty="0"/>
              <a:t>Available from NJ Division of Taxation Web Site</a:t>
            </a:r>
          </a:p>
          <a:p>
            <a:pPr marL="914082" lvl="1" indent="-340995"/>
            <a:r>
              <a:rPr lang="en-US" dirty="0"/>
              <a:t>Lists all government securities as NJ Taxable or Exempt</a:t>
            </a:r>
          </a:p>
          <a:p>
            <a:pPr marL="340995" indent="-340995"/>
            <a:r>
              <a:rPr lang="en-US" dirty="0"/>
              <a:t>NJ Exempt:</a:t>
            </a:r>
          </a:p>
          <a:p>
            <a:pPr marL="914082" lvl="1" indent="-340995"/>
            <a:r>
              <a:rPr lang="en-US" dirty="0"/>
              <a:t>Most Federal Obligations</a:t>
            </a:r>
          </a:p>
          <a:p>
            <a:pPr marL="914082" lvl="1" indent="-340995"/>
            <a:r>
              <a:rPr lang="en-US" dirty="0"/>
              <a:t>DC, Puerto Rico, Virgin Islands, US Possessions obligations</a:t>
            </a:r>
          </a:p>
          <a:p>
            <a:pPr marL="913765" lvl="1" indent="-340995"/>
            <a:r>
              <a:rPr lang="en-US" dirty="0">
                <a:cs typeface="Calibri"/>
              </a:rPr>
              <a:t>NJ-issued individual bonds </a:t>
            </a:r>
          </a:p>
          <a:p>
            <a:pPr marL="913765" lvl="1" indent="-340995"/>
            <a:r>
              <a:rPr lang="en-US" dirty="0"/>
              <a:t>NJ obligations, if in a mutual fund which is a Qualified Investment Fund (&gt; 80% NJ Exempt)</a:t>
            </a:r>
          </a:p>
          <a:p>
            <a:pPr marL="340995" indent="-340995"/>
            <a:r>
              <a:rPr lang="en-US" dirty="0"/>
              <a:t>NJ Taxable:</a:t>
            </a:r>
          </a:p>
          <a:p>
            <a:pPr marL="913765" lvl="1" indent="-340995"/>
            <a:r>
              <a:rPr lang="en-US" dirty="0"/>
              <a:t>Bonds from other states</a:t>
            </a:r>
            <a:endParaRPr lang="en-US" dirty="0">
              <a:cs typeface="Calibri"/>
            </a:endParaRPr>
          </a:p>
          <a:p>
            <a:pPr marL="914082" lvl="1" indent="-340995"/>
            <a:r>
              <a:rPr lang="en-US" dirty="0"/>
              <a:t>NJ obligations, if in a mutual fund which is </a:t>
            </a:r>
            <a:r>
              <a:rPr lang="en-US" u="sng" dirty="0"/>
              <a:t>not</a:t>
            </a:r>
            <a:r>
              <a:rPr lang="en-US" dirty="0"/>
              <a:t> a Qualified Investment Fund (&lt; 20% NJ Exempt)</a:t>
            </a:r>
            <a:endParaRPr lang="en-US" altLang="en-US" dirty="0"/>
          </a:p>
        </p:txBody>
      </p:sp>
      <p:sp>
        <p:nvSpPr>
          <p:cNvPr id="2" name="Title 1"/>
          <p:cNvSpPr>
            <a:spLocks noGrp="1"/>
          </p:cNvSpPr>
          <p:nvPr>
            <p:ph type="title"/>
          </p:nvPr>
        </p:nvSpPr>
        <p:spPr/>
        <p:txBody>
          <a:bodyPr/>
          <a:lstStyle/>
          <a:p>
            <a:r>
              <a:rPr lang="en-US" dirty="0"/>
              <a:t>Income: Tax-Exempt Dividends and Interest</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4233925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92</a:t>
            </a:fld>
            <a:endParaRPr lang="en-US" altLang="en-US" dirty="0"/>
          </a:p>
        </p:txBody>
      </p:sp>
      <p:sp>
        <p:nvSpPr>
          <p:cNvPr id="5" name="Content Placeholder 4"/>
          <p:cNvSpPr>
            <a:spLocks noGrp="1"/>
          </p:cNvSpPr>
          <p:nvPr>
            <p:ph sz="quarter" idx="12"/>
          </p:nvPr>
        </p:nvSpPr>
        <p:spPr>
          <a:xfrm>
            <a:off x="762000" y="1340569"/>
            <a:ext cx="10795127" cy="1330115"/>
          </a:xfrm>
        </p:spPr>
        <p:txBody>
          <a:bodyPr vert="horz" lIns="91440" tIns="45720" rIns="91440" bIns="45720" rtlCol="0" anchor="t">
            <a:normAutofit fontScale="62500" lnSpcReduction="20000"/>
          </a:bodyPr>
          <a:lstStyle/>
          <a:p>
            <a:pPr marL="340995" indent="-340995"/>
            <a:r>
              <a:rPr lang="en-US" altLang="en-US" dirty="0"/>
              <a:t>The amount entered in 1099-INT Box 8 “Tax Exempt Income” or 1099-DIV Box 10 “Exempt Interest Dividends” is also state exempt</a:t>
            </a:r>
          </a:p>
          <a:p>
            <a:pPr marL="340995" indent="-340995"/>
            <a:r>
              <a:rPr lang="en-US" altLang="en-US" dirty="0"/>
              <a:t>State taxable amounts must be entered in the “Taxable State Interest” or “Taxable State Dividend” section</a:t>
            </a:r>
          </a:p>
        </p:txBody>
      </p:sp>
      <p:sp>
        <p:nvSpPr>
          <p:cNvPr id="2" name="Title 1"/>
          <p:cNvSpPr>
            <a:spLocks noGrp="1"/>
          </p:cNvSpPr>
          <p:nvPr>
            <p:ph type="title"/>
          </p:nvPr>
        </p:nvSpPr>
        <p:spPr/>
        <p:txBody>
          <a:bodyPr/>
          <a:lstStyle/>
          <a:p>
            <a:r>
              <a:rPr lang="en-US" dirty="0"/>
              <a:t>Entering Tax-Exempt Interest / Dividend</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pPr>
              <a:defRPr/>
            </a:pPr>
            <a:r>
              <a:rPr lang="en-US" dirty="0"/>
              <a:t>NTTC Training - TY2018</a:t>
            </a:r>
          </a:p>
        </p:txBody>
      </p:sp>
      <p:pic>
        <p:nvPicPr>
          <p:cNvPr id="6" name="Picture 5">
            <a:extLst>
              <a:ext uri="{FF2B5EF4-FFF2-40B4-BE49-F238E27FC236}">
                <a16:creationId xmlns:a16="http://schemas.microsoft.com/office/drawing/2014/main" id="{DE7416F9-F906-4A3D-B3CF-C85F022212ED}"/>
              </a:ext>
            </a:extLst>
          </p:cNvPr>
          <p:cNvPicPr>
            <a:picLocks noChangeAspect="1"/>
          </p:cNvPicPr>
          <p:nvPr/>
        </p:nvPicPr>
        <p:blipFill>
          <a:blip r:embed="rId4"/>
          <a:stretch>
            <a:fillRect/>
          </a:stretch>
        </p:blipFill>
        <p:spPr>
          <a:xfrm>
            <a:off x="6751098" y="2820670"/>
            <a:ext cx="3856714" cy="3046730"/>
          </a:xfrm>
          <a:prstGeom prst="rect">
            <a:avLst/>
          </a:prstGeom>
        </p:spPr>
      </p:pic>
      <p:sp>
        <p:nvSpPr>
          <p:cNvPr id="11" name="TextBox 10">
            <a:extLst>
              <a:ext uri="{FF2B5EF4-FFF2-40B4-BE49-F238E27FC236}">
                <a16:creationId xmlns:a16="http://schemas.microsoft.com/office/drawing/2014/main" id="{7AF45EF2-757B-47B2-B345-4C4412A1D0D3}"/>
              </a:ext>
            </a:extLst>
          </p:cNvPr>
          <p:cNvSpPr txBox="1"/>
          <p:nvPr/>
        </p:nvSpPr>
        <p:spPr>
          <a:xfrm>
            <a:off x="8464949" y="3353984"/>
            <a:ext cx="3207746" cy="369332"/>
          </a:xfrm>
          <a:prstGeom prst="rect">
            <a:avLst/>
          </a:prstGeom>
          <a:solidFill>
            <a:schemeClr val="bg1"/>
          </a:solidFill>
        </p:spPr>
        <p:txBody>
          <a:bodyPr wrap="square" rtlCol="0">
            <a:spAutoFit/>
          </a:bodyPr>
          <a:lstStyle/>
          <a:p>
            <a:r>
              <a:rPr lang="en-US" b="1" dirty="0"/>
              <a:t>1. Select the State (New Jersey)</a:t>
            </a:r>
          </a:p>
        </p:txBody>
      </p:sp>
      <p:sp>
        <p:nvSpPr>
          <p:cNvPr id="12" name="TextBox 11">
            <a:extLst>
              <a:ext uri="{FF2B5EF4-FFF2-40B4-BE49-F238E27FC236}">
                <a16:creationId xmlns:a16="http://schemas.microsoft.com/office/drawing/2014/main" id="{4388B727-699C-43BF-B6AF-FFE946080EAA}"/>
              </a:ext>
            </a:extLst>
          </p:cNvPr>
          <p:cNvSpPr txBox="1"/>
          <p:nvPr/>
        </p:nvSpPr>
        <p:spPr>
          <a:xfrm>
            <a:off x="8426849" y="4746995"/>
            <a:ext cx="3130278" cy="369332"/>
          </a:xfrm>
          <a:prstGeom prst="rect">
            <a:avLst/>
          </a:prstGeom>
          <a:solidFill>
            <a:schemeClr val="bg1"/>
          </a:solidFill>
        </p:spPr>
        <p:txBody>
          <a:bodyPr wrap="square" rtlCol="0">
            <a:spAutoFit/>
          </a:bodyPr>
          <a:lstStyle/>
          <a:p>
            <a:r>
              <a:rPr lang="en-US" b="1" dirty="0"/>
              <a:t>3. and the taxable amount</a:t>
            </a:r>
          </a:p>
        </p:txBody>
      </p:sp>
      <p:cxnSp>
        <p:nvCxnSpPr>
          <p:cNvPr id="13" name="Straight Arrow Connector 12">
            <a:extLst>
              <a:ext uri="{FF2B5EF4-FFF2-40B4-BE49-F238E27FC236}">
                <a16:creationId xmlns:a16="http://schemas.microsoft.com/office/drawing/2014/main" id="{D91DDE2C-5EF8-45C8-BB07-AA8B2AD0B7A3}"/>
              </a:ext>
            </a:extLst>
          </p:cNvPr>
          <p:cNvCxnSpPr>
            <a:cxnSpLocks/>
            <a:endCxn id="6" idx="1"/>
          </p:cNvCxnSpPr>
          <p:nvPr/>
        </p:nvCxnSpPr>
        <p:spPr>
          <a:xfrm flipV="1">
            <a:off x="5553253" y="4344035"/>
            <a:ext cx="1197845" cy="989965"/>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A04CDE6-6BF9-432A-B9F9-3D9737ABFDEA}"/>
              </a:ext>
            </a:extLst>
          </p:cNvPr>
          <p:cNvPicPr>
            <a:picLocks noChangeAspect="1"/>
          </p:cNvPicPr>
          <p:nvPr/>
        </p:nvPicPr>
        <p:blipFill>
          <a:blip r:embed="rId5"/>
          <a:stretch>
            <a:fillRect/>
          </a:stretch>
        </p:blipFill>
        <p:spPr>
          <a:xfrm>
            <a:off x="3838514" y="2944797"/>
            <a:ext cx="1714739" cy="1227846"/>
          </a:xfrm>
          <a:prstGeom prst="rect">
            <a:avLst/>
          </a:prstGeom>
          <a:ln>
            <a:solidFill>
              <a:srgbClr val="FF0000"/>
            </a:solidFill>
          </a:ln>
        </p:spPr>
      </p:pic>
      <p:pic>
        <p:nvPicPr>
          <p:cNvPr id="8" name="Picture 7">
            <a:extLst>
              <a:ext uri="{FF2B5EF4-FFF2-40B4-BE49-F238E27FC236}">
                <a16:creationId xmlns:a16="http://schemas.microsoft.com/office/drawing/2014/main" id="{5DECC10F-55F5-493A-B531-0336916420E1}"/>
              </a:ext>
            </a:extLst>
          </p:cNvPr>
          <p:cNvPicPr>
            <a:picLocks noChangeAspect="1"/>
          </p:cNvPicPr>
          <p:nvPr/>
        </p:nvPicPr>
        <p:blipFill>
          <a:blip r:embed="rId6"/>
          <a:stretch>
            <a:fillRect/>
          </a:stretch>
        </p:blipFill>
        <p:spPr>
          <a:xfrm>
            <a:off x="3838514" y="4344035"/>
            <a:ext cx="1813756" cy="1327138"/>
          </a:xfrm>
          <a:prstGeom prst="rect">
            <a:avLst/>
          </a:prstGeom>
          <a:ln>
            <a:solidFill>
              <a:srgbClr val="FF0000"/>
            </a:solidFill>
          </a:ln>
        </p:spPr>
      </p:pic>
      <p:pic>
        <p:nvPicPr>
          <p:cNvPr id="15" name="Picture 14">
            <a:extLst>
              <a:ext uri="{FF2B5EF4-FFF2-40B4-BE49-F238E27FC236}">
                <a16:creationId xmlns:a16="http://schemas.microsoft.com/office/drawing/2014/main" id="{5BD1F226-37D6-4D94-95A0-CB3B89E62118}"/>
              </a:ext>
            </a:extLst>
          </p:cNvPr>
          <p:cNvPicPr>
            <a:picLocks noChangeAspect="1"/>
          </p:cNvPicPr>
          <p:nvPr/>
        </p:nvPicPr>
        <p:blipFill>
          <a:blip r:embed="rId7"/>
          <a:stretch>
            <a:fillRect/>
          </a:stretch>
        </p:blipFill>
        <p:spPr>
          <a:xfrm>
            <a:off x="940883" y="2924202"/>
            <a:ext cx="2505425" cy="1228896"/>
          </a:xfrm>
          <a:prstGeom prst="rect">
            <a:avLst/>
          </a:prstGeom>
          <a:ln>
            <a:solidFill>
              <a:srgbClr val="FF0000"/>
            </a:solidFill>
          </a:ln>
        </p:spPr>
      </p:pic>
      <p:pic>
        <p:nvPicPr>
          <p:cNvPr id="16" name="Picture 15">
            <a:extLst>
              <a:ext uri="{FF2B5EF4-FFF2-40B4-BE49-F238E27FC236}">
                <a16:creationId xmlns:a16="http://schemas.microsoft.com/office/drawing/2014/main" id="{C203A97B-5B45-4A9D-B121-ED6BF32D6A37}"/>
              </a:ext>
            </a:extLst>
          </p:cNvPr>
          <p:cNvPicPr>
            <a:picLocks noChangeAspect="1"/>
          </p:cNvPicPr>
          <p:nvPr/>
        </p:nvPicPr>
        <p:blipFill>
          <a:blip r:embed="rId8"/>
          <a:stretch>
            <a:fillRect/>
          </a:stretch>
        </p:blipFill>
        <p:spPr>
          <a:xfrm>
            <a:off x="940883" y="4344035"/>
            <a:ext cx="2337387" cy="1482003"/>
          </a:xfrm>
          <a:prstGeom prst="rect">
            <a:avLst/>
          </a:prstGeom>
          <a:ln>
            <a:solidFill>
              <a:srgbClr val="FF0000"/>
            </a:solidFill>
          </a:ln>
        </p:spPr>
      </p:pic>
      <p:sp>
        <p:nvSpPr>
          <p:cNvPr id="17" name="TextBox 16">
            <a:extLst>
              <a:ext uri="{FF2B5EF4-FFF2-40B4-BE49-F238E27FC236}">
                <a16:creationId xmlns:a16="http://schemas.microsoft.com/office/drawing/2014/main" id="{A4551E88-72F7-4684-B7DE-2D359839CDC3}"/>
              </a:ext>
            </a:extLst>
          </p:cNvPr>
          <p:cNvSpPr txBox="1"/>
          <p:nvPr/>
        </p:nvSpPr>
        <p:spPr>
          <a:xfrm>
            <a:off x="8464949" y="3885804"/>
            <a:ext cx="3207746" cy="646331"/>
          </a:xfrm>
          <a:prstGeom prst="rect">
            <a:avLst/>
          </a:prstGeom>
          <a:solidFill>
            <a:schemeClr val="bg1"/>
          </a:solidFill>
        </p:spPr>
        <p:txBody>
          <a:bodyPr wrap="square" rtlCol="0">
            <a:spAutoFit/>
          </a:bodyPr>
          <a:lstStyle/>
          <a:p>
            <a:r>
              <a:rPr lang="en-US" b="1" dirty="0"/>
              <a:t>2. Select Owner </a:t>
            </a:r>
          </a:p>
          <a:p>
            <a:r>
              <a:rPr lang="en-US" b="1" dirty="0"/>
              <a:t>(Taxpayer/Spouse/Joint)</a:t>
            </a:r>
          </a:p>
        </p:txBody>
      </p:sp>
      <p:sp>
        <p:nvSpPr>
          <p:cNvPr id="18" name="TextBox 17">
            <a:extLst>
              <a:ext uri="{FF2B5EF4-FFF2-40B4-BE49-F238E27FC236}">
                <a16:creationId xmlns:a16="http://schemas.microsoft.com/office/drawing/2014/main" id="{F3018DB0-EFC6-45D0-AC7C-6C6AAE34E47A}"/>
              </a:ext>
            </a:extLst>
          </p:cNvPr>
          <p:cNvSpPr txBox="1"/>
          <p:nvPr/>
        </p:nvSpPr>
        <p:spPr>
          <a:xfrm>
            <a:off x="812593" y="2554870"/>
            <a:ext cx="1394441" cy="369332"/>
          </a:xfrm>
          <a:prstGeom prst="rect">
            <a:avLst/>
          </a:prstGeom>
          <a:noFill/>
        </p:spPr>
        <p:txBody>
          <a:bodyPr wrap="square" rtlCol="0">
            <a:spAutoFit/>
          </a:bodyPr>
          <a:lstStyle/>
          <a:p>
            <a:r>
              <a:rPr lang="en-US" b="1" dirty="0"/>
              <a:t>1099-DIV</a:t>
            </a:r>
          </a:p>
        </p:txBody>
      </p:sp>
      <p:sp>
        <p:nvSpPr>
          <p:cNvPr id="19" name="TextBox 18">
            <a:extLst>
              <a:ext uri="{FF2B5EF4-FFF2-40B4-BE49-F238E27FC236}">
                <a16:creationId xmlns:a16="http://schemas.microsoft.com/office/drawing/2014/main" id="{64924D26-C753-44EE-A770-A00C071172B3}"/>
              </a:ext>
            </a:extLst>
          </p:cNvPr>
          <p:cNvSpPr txBox="1"/>
          <p:nvPr/>
        </p:nvSpPr>
        <p:spPr>
          <a:xfrm>
            <a:off x="3704261" y="2575465"/>
            <a:ext cx="1394441" cy="369332"/>
          </a:xfrm>
          <a:prstGeom prst="rect">
            <a:avLst/>
          </a:prstGeom>
          <a:noFill/>
        </p:spPr>
        <p:txBody>
          <a:bodyPr wrap="square" rtlCol="0">
            <a:spAutoFit/>
          </a:bodyPr>
          <a:lstStyle/>
          <a:p>
            <a:r>
              <a:rPr lang="en-US" b="1" dirty="0"/>
              <a:t>1099-INT</a:t>
            </a:r>
          </a:p>
        </p:txBody>
      </p:sp>
    </p:spTree>
    <p:extLst>
      <p:ext uri="{BB962C8B-B14F-4D97-AF65-F5344CB8AC3E}">
        <p14:creationId xmlns:p14="http://schemas.microsoft.com/office/powerpoint/2010/main" val="239901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93</a:t>
            </a:fld>
            <a:endParaRPr lang="en-US" altLang="en-US"/>
          </a:p>
        </p:txBody>
      </p:sp>
      <p:sp>
        <p:nvSpPr>
          <p:cNvPr id="2" name="Title 1"/>
          <p:cNvSpPr>
            <a:spLocks noGrp="1"/>
          </p:cNvSpPr>
          <p:nvPr>
            <p:ph type="title"/>
          </p:nvPr>
        </p:nvSpPr>
        <p:spPr/>
        <p:txBody>
          <a:bodyPr/>
          <a:lstStyle/>
          <a:p>
            <a:r>
              <a:rPr lang="en-GB" dirty="0"/>
              <a:t>Income: Recoveries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lnSpcReduction="10000"/>
          </a:bodyPr>
          <a:lstStyle/>
          <a:p>
            <a:pPr marL="340995" indent="-340995"/>
            <a:r>
              <a:rPr lang="en-US" dirty="0"/>
              <a:t>A recovery is</a:t>
            </a:r>
            <a:r>
              <a:rPr lang="en-US" sz="2800" dirty="0"/>
              <a:t> </a:t>
            </a:r>
            <a:r>
              <a:rPr lang="en-US" altLang="en-US" dirty="0"/>
              <a:t>an amount you deducted or took a credit for in an earlier year for which you received a refund</a:t>
            </a:r>
          </a:p>
          <a:p>
            <a:pPr marL="914082" lvl="1" indent="-340995"/>
            <a:r>
              <a:rPr lang="en-US" altLang="en-US" dirty="0"/>
              <a:t> This is a federal concept only; New Jersey does not tax recoveries</a:t>
            </a:r>
          </a:p>
          <a:p>
            <a:pPr marL="340995" indent="-340995"/>
            <a:r>
              <a:rPr lang="en-US" altLang="en-US" dirty="0"/>
              <a:t>A recovery, such as state income tax refunds, Homestead Benefits, and PTR benefits, must be declared as income in the current year </a:t>
            </a:r>
            <a:r>
              <a:rPr lang="en-US" altLang="en-US" b="1" dirty="0"/>
              <a:t>IF</a:t>
            </a:r>
            <a:r>
              <a:rPr lang="en-US" altLang="en-US" dirty="0"/>
              <a:t> the taxpayer received a  benefit in a prior year (i.e., itemized)</a:t>
            </a:r>
            <a:endParaRPr lang="en-US" altLang="en-US" dirty="0">
              <a:cs typeface="Calibri"/>
            </a:endParaRP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732972092"/>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94</a:t>
            </a:fld>
            <a:endParaRPr lang="en-US" altLang="en-US"/>
          </a:p>
        </p:txBody>
      </p:sp>
      <p:sp>
        <p:nvSpPr>
          <p:cNvPr id="2" name="Title 1"/>
          <p:cNvSpPr>
            <a:spLocks noGrp="1"/>
          </p:cNvSpPr>
          <p:nvPr>
            <p:ph type="title"/>
          </p:nvPr>
        </p:nvSpPr>
        <p:spPr/>
        <p:txBody>
          <a:bodyPr/>
          <a:lstStyle/>
          <a:p>
            <a:r>
              <a:rPr lang="en-GB" dirty="0"/>
              <a:t>Recoveries: NJ State Income Tax Refunds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077846" y="1371600"/>
            <a:ext cx="10036865" cy="3886200"/>
          </a:xfrm>
        </p:spPr>
        <p:txBody>
          <a:bodyPr vert="horz" lIns="91440" tIns="45720" rIns="91440" bIns="45720" rtlCol="0" anchor="t">
            <a:normAutofit fontScale="92500"/>
          </a:bodyPr>
          <a:lstStyle/>
          <a:p>
            <a:pPr marL="340995" indent="-340995"/>
            <a:r>
              <a:rPr lang="en-US" altLang="en-US" dirty="0"/>
              <a:t>NJ State Income Tax Refund is taxable IF:</a:t>
            </a:r>
          </a:p>
          <a:p>
            <a:pPr marL="914082" lvl="1" indent="-340995"/>
            <a:r>
              <a:rPr lang="en-US" altLang="en-US" dirty="0"/>
              <a:t>Itemized deductions exceed standard deductions </a:t>
            </a:r>
            <a:r>
              <a:rPr lang="en-US" altLang="en-US" b="1" dirty="0"/>
              <a:t>and</a:t>
            </a:r>
          </a:p>
          <a:p>
            <a:pPr marL="914082" lvl="1" indent="-340995"/>
            <a:r>
              <a:rPr lang="en-US" altLang="en-US" dirty="0"/>
              <a:t>State/local income taxes exceed sales tax deduction (Sch A line 5a)</a:t>
            </a:r>
          </a:p>
          <a:p>
            <a:pPr marL="340995" indent="-340995"/>
            <a:r>
              <a:rPr lang="en-US" altLang="en-US" dirty="0"/>
              <a:t>Taxable amount can be reduced by using State Refund Worksheet (or TaxPrep4Free’s State Tax Refund Tool)</a:t>
            </a:r>
          </a:p>
          <a:p>
            <a:pPr marL="914082" lvl="1" indent="-340995"/>
            <a:r>
              <a:rPr lang="en-US" altLang="en-US" dirty="0"/>
              <a:t>Prior year’s return is needed for worksheet data</a:t>
            </a:r>
          </a:p>
          <a:p>
            <a:pPr marL="914082" lvl="1" indent="-340995"/>
            <a:r>
              <a:rPr lang="en-US" altLang="en-US" dirty="0"/>
              <a:t>If prior year’s return is not available, entire refund is taxable</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096740726"/>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95</a:t>
            </a:fld>
            <a:endParaRPr lang="en-US" altLang="en-US"/>
          </a:p>
        </p:txBody>
      </p:sp>
      <p:sp>
        <p:nvSpPr>
          <p:cNvPr id="2" name="Title 1"/>
          <p:cNvSpPr>
            <a:spLocks noGrp="1"/>
          </p:cNvSpPr>
          <p:nvPr>
            <p:ph type="title"/>
          </p:nvPr>
        </p:nvSpPr>
        <p:spPr/>
        <p:txBody>
          <a:bodyPr/>
          <a:lstStyle/>
          <a:p>
            <a:r>
              <a:rPr lang="en-GB" dirty="0"/>
              <a:t>Recoveries: PTR and Homestead Benefits</a:t>
            </a:r>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FF9F0DF7-18D1-4263-B9A3-AD68DADE493B}"/>
              </a:ext>
            </a:extLst>
          </p:cNvPr>
          <p:cNvSpPr>
            <a:spLocks noGrp="1" noChangeArrowheads="1"/>
          </p:cNvSpPr>
          <p:nvPr>
            <p:ph sz="quarter" idx="12"/>
          </p:nvPr>
        </p:nvSpPr>
        <p:spPr>
          <a:xfrm>
            <a:off x="1077846" y="1524000"/>
            <a:ext cx="10036865" cy="4328160"/>
          </a:xfrm>
        </p:spPr>
        <p:txBody>
          <a:bodyPr vert="horz" lIns="91440" tIns="45720" rIns="91440" bIns="45720" rtlCol="0" anchor="t">
            <a:normAutofit/>
          </a:bodyPr>
          <a:lstStyle/>
          <a:p>
            <a:pPr marL="340995" indent="-340995"/>
            <a:r>
              <a:rPr lang="en-US" altLang="en-US" dirty="0"/>
              <a:t>PTR Benefit is taxable if itemized last tax year</a:t>
            </a:r>
            <a:endParaRPr lang="en-US" altLang="en-US" b="1" dirty="0"/>
          </a:p>
          <a:p>
            <a:pPr marL="913765" lvl="1" indent="-340995"/>
            <a:r>
              <a:rPr lang="en-US" altLang="en-US" dirty="0"/>
              <a:t>Taxable amount can be reduced by using State Refund Worksheet (</a:t>
            </a:r>
            <a:r>
              <a:rPr lang="en-US" altLang="en-US" dirty="0">
                <a:cs typeface="Calibri"/>
              </a:rPr>
              <a:t>use TaxPrep4Free's State Tax Refund tool)</a:t>
            </a:r>
          </a:p>
          <a:p>
            <a:pPr marL="913765" lvl="1" indent="-340995"/>
            <a:r>
              <a:rPr lang="en-US" altLang="en-US" dirty="0"/>
              <a:t>Report result on Federal as “Other Income”</a:t>
            </a:r>
            <a:endParaRPr lang="en-US" dirty="0"/>
          </a:p>
          <a:p>
            <a:pPr marL="340995" indent="-340995"/>
            <a:r>
              <a:rPr lang="en-US" altLang="en-US" dirty="0"/>
              <a:t>Homestead Benefit is taxable if itemized 3 tax years ago</a:t>
            </a:r>
          </a:p>
          <a:p>
            <a:pPr marL="914082" lvl="1" indent="-340995"/>
            <a:r>
              <a:rPr lang="en-US" altLang="en-US" dirty="0"/>
              <a:t>Cannot be reduced, it is fully taxable</a:t>
            </a:r>
          </a:p>
          <a:p>
            <a:pPr marL="914082" lvl="1" indent="-340995"/>
            <a:r>
              <a:rPr lang="en-US" altLang="en-US" dirty="0"/>
              <a:t>Reported on Federal as “Other Income”</a:t>
            </a:r>
          </a:p>
        </p:txBody>
      </p:sp>
    </p:spTree>
    <p:extLst>
      <p:ext uri="{BB962C8B-B14F-4D97-AF65-F5344CB8AC3E}">
        <p14:creationId xmlns:p14="http://schemas.microsoft.com/office/powerpoint/2010/main" val="966503620"/>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96</a:t>
            </a:fld>
            <a:endParaRPr lang="en-US" altLang="en-US"/>
          </a:p>
        </p:txBody>
      </p:sp>
      <p:sp>
        <p:nvSpPr>
          <p:cNvPr id="2" name="Title 1"/>
          <p:cNvSpPr>
            <a:spLocks noGrp="1"/>
          </p:cNvSpPr>
          <p:nvPr>
            <p:ph type="title"/>
          </p:nvPr>
        </p:nvSpPr>
        <p:spPr/>
        <p:txBody>
          <a:bodyPr/>
          <a:lstStyle/>
          <a:p>
            <a:r>
              <a:rPr lang="en-GB" dirty="0"/>
              <a:t>Recoveries: NJ Adjustments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357531"/>
            <a:ext cx="9753600" cy="1143000"/>
          </a:xfrm>
        </p:spPr>
        <p:txBody>
          <a:bodyPr vert="horz" lIns="91440" tIns="45720" rIns="91440" bIns="45720" rtlCol="0" anchor="t">
            <a:normAutofit fontScale="92500"/>
          </a:bodyPr>
          <a:lstStyle/>
          <a:p>
            <a:pPr marL="340995" indent="-340995"/>
            <a:r>
              <a:rPr lang="en-US" dirty="0"/>
              <a:t>Recoveries are not taxed in NJ, so they must be backed out as Adjustments to Other Income.  Enter on NJ Checklist</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4" name="Picture 3">
            <a:extLst>
              <a:ext uri="{FF2B5EF4-FFF2-40B4-BE49-F238E27FC236}">
                <a16:creationId xmlns:a16="http://schemas.microsoft.com/office/drawing/2014/main" id="{7FBDB69C-C622-48CF-9B20-CEC8267F1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841" y="2344091"/>
            <a:ext cx="9515583" cy="1828820"/>
          </a:xfrm>
          <a:prstGeom prst="rect">
            <a:avLst/>
          </a:prstGeom>
        </p:spPr>
      </p:pic>
      <p:sp>
        <p:nvSpPr>
          <p:cNvPr id="10" name="Rectangle 10">
            <a:extLst>
              <a:ext uri="{FF2B5EF4-FFF2-40B4-BE49-F238E27FC236}">
                <a16:creationId xmlns:a16="http://schemas.microsoft.com/office/drawing/2014/main" id="{113C6A05-2764-464E-B059-952A79DAF391}"/>
              </a:ext>
            </a:extLst>
          </p:cNvPr>
          <p:cNvSpPr txBox="1">
            <a:spLocks noChangeArrowheads="1"/>
          </p:cNvSpPr>
          <p:nvPr/>
        </p:nvSpPr>
        <p:spPr>
          <a:xfrm>
            <a:off x="1278833" y="4204344"/>
            <a:ext cx="9753600" cy="1663056"/>
          </a:xfrm>
          <a:prstGeom prst="rect">
            <a:avLst/>
          </a:prstGeom>
        </p:spPr>
        <p:txBody>
          <a:bodyPr vert="horz" lIns="91440" tIns="45720" rIns="91440" bIns="45720" rtlCol="0" anchor="t">
            <a:normAutofit fontScale="92500" lnSpcReduction="10000"/>
          </a:bodyPr>
          <a:lst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944688" indent="-227013" algn="l" defTabSz="457189" rtl="0" eaLnBrk="1" latinLnBrk="0" hangingPunct="1">
              <a:spcBef>
                <a:spcPct val="20000"/>
              </a:spcBef>
              <a:buFont typeface="Arial"/>
              <a:buChar char="–"/>
              <a:defRPr sz="2000" kern="1200">
                <a:solidFill>
                  <a:schemeClr val="tx1"/>
                </a:solidFill>
                <a:latin typeface="+mn-lt"/>
                <a:ea typeface="+mn-ea"/>
                <a:cs typeface="+mn-cs"/>
              </a:defRPr>
            </a:lvl4pPr>
            <a:lvl5pPr marL="2397125" indent="-227013" algn="l" defTabSz="457189" rtl="0" eaLnBrk="1" latinLnBrk="0" hangingPunct="1">
              <a:spcBef>
                <a:spcPct val="20000"/>
              </a:spcBef>
              <a:buFont typeface="Arial"/>
              <a:buChar char="»"/>
              <a:tabLst/>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71500" lvl="1" indent="-514350">
              <a:buFont typeface="+mj-lt"/>
              <a:buAutoNum type="arabicPeriod"/>
            </a:pPr>
            <a:r>
              <a:rPr lang="en-US" sz="3200" dirty="0"/>
              <a:t>PTR taxable recovery amount</a:t>
            </a:r>
          </a:p>
          <a:p>
            <a:pPr marL="571500" lvl="1" indent="-514350">
              <a:buFont typeface="+mj-lt"/>
              <a:buAutoNum type="arabicPeriod"/>
            </a:pPr>
            <a:r>
              <a:rPr lang="en-US" sz="3200" dirty="0"/>
              <a:t>Homestead Benefit recovery amount</a:t>
            </a:r>
          </a:p>
          <a:p>
            <a:pPr marL="57150" lvl="1" indent="0">
              <a:buNone/>
            </a:pPr>
            <a:r>
              <a:rPr lang="en-US" sz="3200" dirty="0"/>
              <a:t>Note that both these adjustments are negative amounts</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259895845"/>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97</a:t>
            </a:fld>
            <a:endParaRPr lang="en-US" altLang="en-US"/>
          </a:p>
        </p:txBody>
      </p:sp>
      <p:sp>
        <p:nvSpPr>
          <p:cNvPr id="2" name="Title 1"/>
          <p:cNvSpPr>
            <a:spLocks noGrp="1"/>
          </p:cNvSpPr>
          <p:nvPr>
            <p:ph type="title"/>
          </p:nvPr>
        </p:nvSpPr>
        <p:spPr/>
        <p:txBody>
          <a:bodyPr/>
          <a:lstStyle/>
          <a:p>
            <a:r>
              <a:rPr lang="en-GB" dirty="0"/>
              <a:t>Federal Deductions: NJ Considerations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064521" y="1487590"/>
            <a:ext cx="9753600" cy="2261233"/>
          </a:xfrm>
        </p:spPr>
        <p:txBody>
          <a:bodyPr vert="horz" lIns="91440" tIns="45720" rIns="91440" bIns="45720" rtlCol="0" anchor="t">
            <a:normAutofit fontScale="77500" lnSpcReduction="20000"/>
          </a:bodyPr>
          <a:lstStyle/>
          <a:p>
            <a:pPr marL="340995" indent="-340995"/>
            <a:r>
              <a:rPr lang="en-US" altLang="en-US" dirty="0"/>
              <a:t>Medical Deductions</a:t>
            </a:r>
          </a:p>
          <a:p>
            <a:pPr marL="914082" lvl="1" indent="-340995"/>
            <a:r>
              <a:rPr lang="en-US" dirty="0"/>
              <a:t>NJ medical deduction threshold is 2%. If there is a NJ tax liability, it will benefit the taxpayer if these deductions are entered even if they will not affect the federal return because taxpayer claims standard deduction</a:t>
            </a:r>
          </a:p>
          <a:p>
            <a:pPr marL="913765" lvl="1" indent="-340995"/>
            <a:r>
              <a:rPr lang="en-US" dirty="0"/>
              <a:t>Adjustments to post-tax NJ medical expenses can be made for cafeteria 125 plans (W2), FSA/HSA distributions and Health Insurance premiums in 1099-R box 5</a:t>
            </a:r>
            <a:endParaRPr lang="en-US">
              <a:cs typeface="Calibri"/>
            </a:endParaRP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4" name="Picture 3">
            <a:extLst>
              <a:ext uri="{FF2B5EF4-FFF2-40B4-BE49-F238E27FC236}">
                <a16:creationId xmlns:a16="http://schemas.microsoft.com/office/drawing/2014/main" id="{F77A1060-0C3C-444A-9022-C1E59F748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057" y="3747494"/>
            <a:ext cx="9741351" cy="2217215"/>
          </a:xfrm>
          <a:prstGeom prst="rect">
            <a:avLst/>
          </a:prstGeom>
          <a:ln>
            <a:solidFill>
              <a:schemeClr val="accent1"/>
            </a:solidFill>
          </a:ln>
        </p:spPr>
      </p:pic>
    </p:spTree>
    <p:extLst>
      <p:ext uri="{BB962C8B-B14F-4D97-AF65-F5344CB8AC3E}">
        <p14:creationId xmlns:p14="http://schemas.microsoft.com/office/powerpoint/2010/main" val="3930152736"/>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98</a:t>
            </a:fld>
            <a:endParaRPr lang="en-US" altLang="en-US"/>
          </a:p>
        </p:txBody>
      </p:sp>
      <p:sp>
        <p:nvSpPr>
          <p:cNvPr id="2" name="Title 1"/>
          <p:cNvSpPr>
            <a:spLocks noGrp="1"/>
          </p:cNvSpPr>
          <p:nvPr>
            <p:ph type="title"/>
          </p:nvPr>
        </p:nvSpPr>
        <p:spPr/>
        <p:txBody>
          <a:bodyPr/>
          <a:lstStyle/>
          <a:p>
            <a:r>
              <a:rPr lang="en-GB" dirty="0"/>
              <a:t>NJ Property Tax Deduction or Credit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fontScale="85000" lnSpcReduction="20000"/>
          </a:bodyPr>
          <a:lstStyle/>
          <a:p>
            <a:pPr marL="0" indent="0">
              <a:buNone/>
            </a:pPr>
            <a:r>
              <a:rPr lang="en-US" altLang="en-US" b="1" dirty="0"/>
              <a:t>For: Homeowners, Tenants &amp; Mobile Home Owners</a:t>
            </a:r>
          </a:p>
          <a:p>
            <a:pPr marL="340995" indent="-340995"/>
            <a:r>
              <a:rPr lang="en-US" altLang="en-US" dirty="0"/>
              <a:t>NJ taxable income deduction </a:t>
            </a:r>
            <a:r>
              <a:rPr lang="en-US" altLang="en-US" b="1" dirty="0">
                <a:solidFill>
                  <a:srgbClr val="FF0000"/>
                </a:solidFill>
              </a:rPr>
              <a:t>or</a:t>
            </a:r>
            <a:r>
              <a:rPr lang="en-US" altLang="en-US" dirty="0"/>
              <a:t> tax credit, whichever is most beneficial (TaxSlayer calculates)</a:t>
            </a:r>
          </a:p>
          <a:p>
            <a:pPr marL="914082" lvl="1" indent="-340995"/>
            <a:r>
              <a:rPr lang="en-US" altLang="en-US" dirty="0"/>
              <a:t>Based on real estate tax or rent/mobile home site fees paid</a:t>
            </a:r>
          </a:p>
          <a:p>
            <a:pPr marL="914082" lvl="1" indent="-340995"/>
            <a:r>
              <a:rPr lang="en-US" altLang="en-US" dirty="0"/>
              <a:t>Property Tax Deduction shown on NJ 1040 Line 39; </a:t>
            </a:r>
            <a:br>
              <a:rPr lang="en-US" altLang="en-US" dirty="0"/>
            </a:br>
            <a:r>
              <a:rPr lang="en-US" altLang="en-US" dirty="0"/>
              <a:t>Credit ($50) shown on NJ 1040 Line 50</a:t>
            </a:r>
          </a:p>
          <a:p>
            <a:pPr marL="340995" indent="-340995"/>
            <a:r>
              <a:rPr lang="en-US" altLang="en-US" dirty="0"/>
              <a:t>Eligibility</a:t>
            </a:r>
          </a:p>
          <a:p>
            <a:pPr marL="914082" lvl="1" indent="-340995"/>
            <a:r>
              <a:rPr lang="en-US" altLang="en-US" dirty="0"/>
              <a:t>Age 65 &amp; older OR blind OR disabled</a:t>
            </a:r>
          </a:p>
          <a:p>
            <a:pPr marL="914082" lvl="1" indent="-340995"/>
            <a:r>
              <a:rPr lang="en-US" altLang="en-US" dirty="0"/>
              <a:t>Any Age with Gross Income &gt; $20K MFJ (or &gt; $10K single or MFS)</a:t>
            </a:r>
          </a:p>
          <a:p>
            <a:pPr marL="340995" indent="-340995"/>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4128168161"/>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99</a:t>
            </a:fld>
            <a:endParaRPr lang="en-US" altLang="en-US"/>
          </a:p>
        </p:txBody>
      </p:sp>
      <p:sp>
        <p:nvSpPr>
          <p:cNvPr id="2" name="Title 1"/>
          <p:cNvSpPr>
            <a:spLocks noGrp="1"/>
          </p:cNvSpPr>
          <p:nvPr>
            <p:ph type="title"/>
          </p:nvPr>
        </p:nvSpPr>
        <p:spPr/>
        <p:txBody>
          <a:bodyPr/>
          <a:lstStyle/>
          <a:p>
            <a:r>
              <a:rPr lang="en-US" altLang="en-US" dirty="0"/>
              <a:t>NJ Property Tax Credit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Homeowners</a:t>
            </a:r>
          </a:p>
          <a:p>
            <a:pPr marL="914082" lvl="1" indent="-340995"/>
            <a:r>
              <a:rPr lang="en-US" altLang="en-US" dirty="0"/>
              <a:t>Get credit as part of Homestead Benefit</a:t>
            </a:r>
          </a:p>
          <a:p>
            <a:pPr marL="340995" indent="-340995"/>
            <a:r>
              <a:rPr lang="en-US" altLang="en-US" dirty="0"/>
              <a:t>Tenants and Mobile homeowners</a:t>
            </a:r>
          </a:p>
          <a:p>
            <a:pPr marL="914082" lvl="1" indent="-340995"/>
            <a:r>
              <a:rPr lang="en-US" altLang="en-US" dirty="0"/>
              <a:t>Get credit with return</a:t>
            </a:r>
          </a:p>
          <a:p>
            <a:pPr marL="340995" indent="-340995"/>
            <a:r>
              <a:rPr lang="en-US" altLang="en-US" dirty="0"/>
              <a:t>Homeowners not eligible for Homestead Benefit</a:t>
            </a:r>
          </a:p>
          <a:p>
            <a:pPr marL="914082" lvl="1" indent="-340995"/>
            <a:r>
              <a:rPr lang="en-US" altLang="en-US" dirty="0"/>
              <a:t>Manually complete NJ 1040-H to claim credit</a:t>
            </a:r>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401712393"/>
      </p:ext>
    </p:extLst>
  </p:cSld>
  <p:clrMapOvr>
    <a:masterClrMapping/>
  </p:clrMapOvr>
  <p:transition spd="slow"/>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8590</Words>
  <Application>Microsoft Office PowerPoint</Application>
  <PresentationFormat>Widescreen</PresentationFormat>
  <Paragraphs>1141</Paragraphs>
  <Slides>103</Slides>
  <Notes>98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SimSun</vt:lpstr>
      <vt:lpstr>Arial</vt:lpstr>
      <vt:lpstr>Calibri</vt:lpstr>
      <vt:lpstr>Cambria</vt:lpstr>
      <vt:lpstr>Times New Roman</vt:lpstr>
      <vt:lpstr>Verdana</vt:lpstr>
      <vt:lpstr>Wingdings</vt:lpstr>
      <vt:lpstr>AARPF PPTX Template Wide</vt:lpstr>
      <vt:lpstr>Senior Married Couple</vt:lpstr>
      <vt:lpstr>Senior Married Couple</vt:lpstr>
      <vt:lpstr>Identity Theft</vt:lpstr>
      <vt:lpstr>Identity Theft - IRS Notices</vt:lpstr>
      <vt:lpstr>Identity Theft – CPO1 Notice</vt:lpstr>
      <vt:lpstr>Identity Theft – CPO1A Notice</vt:lpstr>
      <vt:lpstr>Identity Theft - Hotline</vt:lpstr>
      <vt:lpstr>Questions</vt:lpstr>
      <vt:lpstr>Income: Pension Distributions</vt:lpstr>
      <vt:lpstr>Income: Pension Distributions – Form 1099-R </vt:lpstr>
      <vt:lpstr>Income: Pension Distributions - RRB-1099-R</vt:lpstr>
      <vt:lpstr>Income: Pension Distribution - CSA 1099-R </vt:lpstr>
      <vt:lpstr>Income: Pension Distribution – Box 7 Codes</vt:lpstr>
      <vt:lpstr>Income: Pension Distribution - Disability Box 7 Code 3</vt:lpstr>
      <vt:lpstr>Entry of Disability in TaxSlayer</vt:lpstr>
      <vt:lpstr>Income: Pension Distribution - Taxable Distributions</vt:lpstr>
      <vt:lpstr>Income: Pension Distribution - Taxable Distributions</vt:lpstr>
      <vt:lpstr>Income: Pension Distribution - Simplified Method</vt:lpstr>
      <vt:lpstr>Income: Pension Distribution - Simplified Method</vt:lpstr>
      <vt:lpstr>Income: Pension Distribution - Simplified Method</vt:lpstr>
      <vt:lpstr>Income: Pension Distribution - Bogart Pension Calculator</vt:lpstr>
      <vt:lpstr>Public Safety Officer Insurance Premiums on 1099-R</vt:lpstr>
      <vt:lpstr>Questions</vt:lpstr>
      <vt:lpstr>Income: Social Security</vt:lpstr>
      <vt:lpstr>Income: Social Security – Form 1099-SSA</vt:lpstr>
      <vt:lpstr>Income: Social Security – Form RRB-1099</vt:lpstr>
      <vt:lpstr>Questions</vt:lpstr>
      <vt:lpstr>Income: Rent</vt:lpstr>
      <vt:lpstr>Income: Rent - Form 1099-MISC</vt:lpstr>
      <vt:lpstr>Deductions </vt:lpstr>
      <vt:lpstr>Itemized Deductions</vt:lpstr>
      <vt:lpstr>Itemized Deductions: Medical Expenses</vt:lpstr>
      <vt:lpstr>Itemized Deductions: Taxes</vt:lpstr>
      <vt:lpstr>Itemized Deductions: Home Mortgage Interest</vt:lpstr>
      <vt:lpstr>Itemized Deductions: Home Mortgage</vt:lpstr>
      <vt:lpstr>Itemized Deductions: Home Mortgage Interest</vt:lpstr>
      <vt:lpstr>Itemized Deductions: Non-Deductible Items</vt:lpstr>
      <vt:lpstr>Itemized Deductions: Gifts to Charity </vt:lpstr>
      <vt:lpstr>Itemized Deductions: Gifts to Charity </vt:lpstr>
      <vt:lpstr>Itemized Deductions: Gifts to Charity</vt:lpstr>
      <vt:lpstr>Itemized Deductions: Gifts to Charity </vt:lpstr>
      <vt:lpstr>Itemized Deductions: Non-Deductible Contributions</vt:lpstr>
      <vt:lpstr>Itemized Deductions: Miscellaneous</vt:lpstr>
      <vt:lpstr>Itemized Deductions – Special Rule</vt:lpstr>
      <vt:lpstr>Energy Related Improvements</vt:lpstr>
      <vt:lpstr>Credits: Residential Energy Credits</vt:lpstr>
      <vt:lpstr>Credits: Residential Energy Credits</vt:lpstr>
      <vt:lpstr>Questions</vt:lpstr>
      <vt:lpstr>Supplementary Lesson – Capital Gains/Losses</vt:lpstr>
      <vt:lpstr>Capital Asset Taxation</vt:lpstr>
      <vt:lpstr>“Sort-of” Capital Assets</vt:lpstr>
      <vt:lpstr>In Scope Capital Assets</vt:lpstr>
      <vt:lpstr>What is NOT a Capital Asset</vt:lpstr>
      <vt:lpstr>IRS Reporting Requirements</vt:lpstr>
      <vt:lpstr>When Is a Transaction Reported</vt:lpstr>
      <vt:lpstr>Introduction – Sale Of Assets</vt:lpstr>
      <vt:lpstr>The Interview </vt:lpstr>
      <vt:lpstr>Interview – Scope</vt:lpstr>
      <vt:lpstr>Interview – Scope</vt:lpstr>
      <vt:lpstr>What is the Basis* of Shares</vt:lpstr>
      <vt:lpstr>What is the Basis</vt:lpstr>
      <vt:lpstr>What is the Basis</vt:lpstr>
      <vt:lpstr>What is the Basis</vt:lpstr>
      <vt:lpstr>What is the Basis – Gifts</vt:lpstr>
      <vt:lpstr>What is the Basis – Inherited</vt:lpstr>
      <vt:lpstr>What is the Basis – Inherited</vt:lpstr>
      <vt:lpstr>Holding Period – Long and Short Term</vt:lpstr>
      <vt:lpstr>Holding Period – Long and Short Term</vt:lpstr>
      <vt:lpstr>What is the Sales Price?</vt:lpstr>
      <vt:lpstr>Reporting Sales of Securities</vt:lpstr>
      <vt:lpstr>1099-B Requirements –  All Transactions</vt:lpstr>
      <vt:lpstr>1099-B Requirements –  Covered Transactions</vt:lpstr>
      <vt:lpstr>Consolidating Broker Transactions (per Pub 4012 Tab D)</vt:lpstr>
      <vt:lpstr>Consolidating Broker Transactions per Pub 4012 Tab D</vt:lpstr>
      <vt:lpstr> Capital Gains Calculations</vt:lpstr>
      <vt:lpstr>Net Capital Gain or Loss</vt:lpstr>
      <vt:lpstr>Net Capital Gain or Loss</vt:lpstr>
      <vt:lpstr>Capital Loss Carryover from Prior Year</vt:lpstr>
      <vt:lpstr>TaxSlayer Data Flow</vt:lpstr>
      <vt:lpstr>Wash Sales</vt:lpstr>
      <vt:lpstr>Wash Sales</vt:lpstr>
      <vt:lpstr>Senior Married Couple – NJ Considerations</vt:lpstr>
      <vt:lpstr>Basic Information: Disability</vt:lpstr>
      <vt:lpstr>Income: Military Pensions</vt:lpstr>
      <vt:lpstr>Income: Public Service Officer Premiums</vt:lpstr>
      <vt:lpstr>Income: Public Service Officer Premiums      (cont’d)</vt:lpstr>
      <vt:lpstr>Income: Disability Pensions (Code 3)</vt:lpstr>
      <vt:lpstr>Income: NJ Contributory Pensions</vt:lpstr>
      <vt:lpstr>Income: NJ Contributory Pensions</vt:lpstr>
      <vt:lpstr>NJ Pension Exclusion - Annual Amounts</vt:lpstr>
      <vt:lpstr>Income: Tax-Exempt Dividends and Interest</vt:lpstr>
      <vt:lpstr>Entering Tax-Exempt Interest / Dividend</vt:lpstr>
      <vt:lpstr>Income: Recoveries</vt:lpstr>
      <vt:lpstr>Recoveries: NJ State Income Tax Refunds</vt:lpstr>
      <vt:lpstr>Recoveries: PTR and Homestead Benefits</vt:lpstr>
      <vt:lpstr>Recoveries: NJ Adjustments</vt:lpstr>
      <vt:lpstr>Federal Deductions: NJ Considerations</vt:lpstr>
      <vt:lpstr>NJ Property Tax Deduction or Credit</vt:lpstr>
      <vt:lpstr>NJ Property Tax Credit</vt:lpstr>
      <vt:lpstr>NJ Property Tax Credit: Data Needed to Report</vt:lpstr>
      <vt:lpstr>NJ Property Tax Credit: Data Needed to Report</vt:lpstr>
      <vt:lpstr>NJ Estimated Payments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Married Couple</dc:title>
  <dc:creator/>
  <cp:lastModifiedBy/>
  <cp:revision>240</cp:revision>
  <dcterms:created xsi:type="dcterms:W3CDTF">2013-12-18T19:18:28Z</dcterms:created>
  <dcterms:modified xsi:type="dcterms:W3CDTF">2018-11-18T20:00:23Z</dcterms:modified>
</cp:coreProperties>
</file>